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1" roundtripDataSignature="AMtx7miuNCGXD5gHPJtuxLALiXK7NAd9E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E06426-3BFE-4A12-B9DF-F03BA6211E9E}">
  <a:tblStyle styleId="{53E06426-3BFE-4A12-B9DF-F03BA6211E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6c2566892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g6c2566892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6c25668923_0_12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6c25668923_0_12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6c25668923_0_12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6c25668923_0_1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6c25668923_0_13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6c25668923_0_13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6c25668923_0_13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6c25668923_0_13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6c25668923_0_13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6c25668923_0_15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6c25668923_0_15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6c25668923_0_15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6c25668923_0_15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6c25668923_0_15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g6c25668923_0_15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6c25668923_0_15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6c25668923_0_15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g6c25668923_0_15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6c25668923_0_16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6c25668923_0_16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c25668923_0_16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c25668923_0_16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g6c25668923_0_16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6c25668923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g6c25668923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6c25668923_0_18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6c25668923_0_18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g6c25668923_0_18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6c25668923_0_20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6c25668923_0_20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g6c25668923_0_20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6c25668923_0_20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6c25668923_0_20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g6c25668923_0_20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6c25668923_0_2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6c25668923_0_21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g6c25668923_0_21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6c25668923_0_2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6c25668923_0_21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g6c25668923_0_21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6c25668923_0_5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6c25668923_0_5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6c25668923_0_4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6c25668923_0_4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c25668923_0_2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c25668923_0_21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g6c25668923_0_21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6c25668923_0_2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6c25668923_0_21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8" name="Google Shape;558;g6c25668923_0_21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c25668923_0_1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g6c25668923_0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6c25668923_0_22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6c25668923_0_22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g6c25668923_0_22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6c25668923_0_22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6c25668923_0_22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g6c25668923_0_22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6c25668923_0_2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6c25668923_0_22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g6c25668923_0_22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6c25668923_0_22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6c25668923_0_22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8" name="Google Shape;608;g6c25668923_0_22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6c25668923_0_2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6c25668923_0_22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g6c25668923_0_22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6c25668923_0_22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6c25668923_0_22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g6c25668923_0_22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6c25668923_0_15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g6c25668923_0_15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6c25668923_0_23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6c25668923_0_23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g6c25668923_0_23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6c25668923_0_2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6c25668923_0_23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3" name="Google Shape;673;g6c25668923_0_23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c25668923_0_23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c25668923_0_23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6" name="Google Shape;686;g6c25668923_0_23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6c25668923_0_23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6c25668923_0_23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6c25668923_0_25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6c25668923_0_25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7" name="Google Shape;707;g6c25668923_0_25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6c25668923_0_25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6c25668923_0_25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6c25668923_0_25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6c25668923_0_25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2" name="Google Shape;732;g6c25668923_0_25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6c25668923_0_27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6c25668923_0_27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6" name="Google Shape;746;g6c25668923_0_27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6c25668923_0_29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6c25668923_0_29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6" name="Google Shape;756;g6c25668923_0_29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6c25668923_0_29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6c25668923_0_29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8" name="Google Shape;768;g6c25668923_0_29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6c25668923_0_30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6c25668923_0_30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9" name="Google Shape;779;g6c25668923_0_30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6c25668923_0_3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6c25668923_0_31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0" name="Google Shape;790;g6c25668923_0_31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6c25668923_0_3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6c25668923_0_31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0" name="Google Shape;800;g6c25668923_0_31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c25668923_0_1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c25668923_0_11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6c25668923_0_11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6c25668923_0_15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9" name="Google Shape;809;g6c25668923_0_15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6c25668923_0_28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6c25668923_0_28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7" name="Google Shape;827;g6c25668923_0_28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0" name="Google Shape;84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1" name="Google Shape;86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1" name="Google Shape;88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c25668923_0_3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g6c25668923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c25668923_0_1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6c25668923_0_11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6c25668923_0_11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6c25668923_0_8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g6c25668923_0_8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0"/>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文本" type="vertTitleAndTx">
  <p:cSld name="VERTICAL_TITLE_AND_VERTICAL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1"/>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sp>
        <p:nvSpPr>
          <p:cNvPr id="85" name="Google Shape;85;g6c25668923_0_567"/>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g6c25668923_0_567"/>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87" name="Google Shape;87;g6c25668923_0_567"/>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g6c25668923_0_1523"/>
          <p:cNvSpPr txBox="1">
            <a:spLocks noGrp="1"/>
          </p:cNvSpPr>
          <p:nvPr>
            <p:ph type="title"/>
          </p:nvPr>
        </p:nvSpPr>
        <p:spPr>
          <a:xfrm>
            <a:off x="415600" y="740800"/>
            <a:ext cx="3744000" cy="1007700"/>
          </a:xfrm>
          <a:prstGeom prst="rect">
            <a:avLst/>
          </a:prstGeom>
        </p:spPr>
        <p:txBody>
          <a:bodyPr spcFirstLastPara="1" wrap="square" lIns="91425" tIns="45700" rIns="91425" bIns="457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90" name="Google Shape;90;g6c25668923_0_1523"/>
          <p:cNvSpPr txBox="1">
            <a:spLocks noGrp="1"/>
          </p:cNvSpPr>
          <p:nvPr>
            <p:ph type="body" idx="1"/>
          </p:nvPr>
        </p:nvSpPr>
        <p:spPr>
          <a:xfrm>
            <a:off x="415600" y="1852800"/>
            <a:ext cx="3744000" cy="4239300"/>
          </a:xfrm>
          <a:prstGeom prst="rect">
            <a:avLst/>
          </a:prstGeom>
        </p:spPr>
        <p:txBody>
          <a:bodyPr spcFirstLastPara="1" wrap="square" lIns="91425" tIns="45700" rIns="91425" bIns="45700" anchor="t" anchorCtr="0">
            <a:noAutofit/>
          </a:bodyPr>
          <a:lstStyle>
            <a:lvl1pPr marL="457200" lvl="0" indent="-330200" rtl="0">
              <a:spcBef>
                <a:spcPts val="640"/>
              </a:spcBef>
              <a:spcAft>
                <a:spcPts val="0"/>
              </a:spcAft>
              <a:buSzPts val="1600"/>
              <a:buChar char="•"/>
              <a:defRPr sz="1600"/>
            </a:lvl1pPr>
            <a:lvl2pPr marL="914400" lvl="1" indent="-330200" rtl="0">
              <a:spcBef>
                <a:spcPts val="560"/>
              </a:spcBef>
              <a:spcAft>
                <a:spcPts val="0"/>
              </a:spcAft>
              <a:buSzPts val="1600"/>
              <a:buChar char="–"/>
              <a:defRPr sz="1600"/>
            </a:lvl2pPr>
            <a:lvl3pPr marL="1371600" lvl="2" indent="-330200" rtl="0">
              <a:spcBef>
                <a:spcPts val="480"/>
              </a:spcBef>
              <a:spcAft>
                <a:spcPts val="0"/>
              </a:spcAft>
              <a:buSzPts val="1600"/>
              <a:buChar char="•"/>
              <a:defRPr sz="1600"/>
            </a:lvl3pPr>
            <a:lvl4pPr marL="1828800" lvl="3" indent="-330200" rtl="0">
              <a:spcBef>
                <a:spcPts val="400"/>
              </a:spcBef>
              <a:spcAft>
                <a:spcPts val="0"/>
              </a:spcAft>
              <a:buSzPts val="1600"/>
              <a:buChar char="–"/>
              <a:defRPr sz="1600"/>
            </a:lvl4pPr>
            <a:lvl5pPr marL="2286000" lvl="4" indent="-330200" rtl="0">
              <a:spcBef>
                <a:spcPts val="400"/>
              </a:spcBef>
              <a:spcAft>
                <a:spcPts val="0"/>
              </a:spcAft>
              <a:buSzPts val="1600"/>
              <a:buChar char="»"/>
              <a:defRPr sz="1600"/>
            </a:lvl5pPr>
            <a:lvl6pPr marL="2743200" lvl="5" indent="-330200" rtl="0">
              <a:spcBef>
                <a:spcPts val="400"/>
              </a:spcBef>
              <a:spcAft>
                <a:spcPts val="0"/>
              </a:spcAft>
              <a:buSzPts val="1600"/>
              <a:buChar char="•"/>
              <a:defRPr sz="1600"/>
            </a:lvl6pPr>
            <a:lvl7pPr marL="3200400" lvl="6" indent="-330200" rtl="0">
              <a:spcBef>
                <a:spcPts val="400"/>
              </a:spcBef>
              <a:spcAft>
                <a:spcPts val="0"/>
              </a:spcAft>
              <a:buSzPts val="1600"/>
              <a:buChar char="•"/>
              <a:defRPr sz="1600"/>
            </a:lvl7pPr>
            <a:lvl8pPr marL="3657600" lvl="7" indent="-330200" rtl="0">
              <a:spcBef>
                <a:spcPts val="400"/>
              </a:spcBef>
              <a:spcAft>
                <a:spcPts val="0"/>
              </a:spcAft>
              <a:buSzPts val="1600"/>
              <a:buChar char="•"/>
              <a:defRPr sz="1600"/>
            </a:lvl8pPr>
            <a:lvl9pPr marL="4114800" lvl="8" indent="-330200" rtl="0">
              <a:spcBef>
                <a:spcPts val="400"/>
              </a:spcBef>
              <a:spcAft>
                <a:spcPts val="0"/>
              </a:spcAft>
              <a:buSzPts val="1600"/>
              <a:buChar char="•"/>
              <a:defRPr sz="1600"/>
            </a:lvl9pPr>
          </a:lstStyle>
          <a:p>
            <a:endParaRPr/>
          </a:p>
        </p:txBody>
      </p:sp>
      <p:sp>
        <p:nvSpPr>
          <p:cNvPr id="91" name="Google Shape;91;g6c25668923_0_1523"/>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3"/>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4"/>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5"/>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5"/>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5"/>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5"/>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9"/>
        <p:cNvGrpSpPr/>
        <p:nvPr/>
      </p:nvGrpSpPr>
      <p:grpSpPr>
        <a:xfrm>
          <a:off x="0" y="0"/>
          <a:ext cx="0" cy="0"/>
          <a:chOff x="0" y="0"/>
          <a:chExt cx="0" cy="0"/>
        </a:xfrm>
      </p:grpSpPr>
      <p:sp>
        <p:nvSpPr>
          <p:cNvPr id="50" name="Google Shape;50;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3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8"/>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8"/>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9"/>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9"/>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3400" advClick="0" advTm="50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6.png"/><Relationship Id="rId7"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6.png"/><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60.png"/></Relationships>
</file>

<file path=ppt/slides/_rels/slide5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g6c25668923_0_0"/>
          <p:cNvPicPr preferRelativeResize="0"/>
          <p:nvPr/>
        </p:nvPicPr>
        <p:blipFill rotWithShape="1">
          <a:blip r:embed="rId3">
            <a:alphaModFix/>
          </a:blip>
          <a:srcRect t="7834" b="7834"/>
          <a:stretch/>
        </p:blipFill>
        <p:spPr>
          <a:xfrm>
            <a:off x="0" y="0"/>
            <a:ext cx="12192000" cy="6858001"/>
          </a:xfrm>
          <a:prstGeom prst="rect">
            <a:avLst/>
          </a:prstGeom>
          <a:noFill/>
          <a:ln>
            <a:noFill/>
          </a:ln>
        </p:spPr>
      </p:pic>
      <p:sp>
        <p:nvSpPr>
          <p:cNvPr id="97" name="Google Shape;97;g6c25668923_0_0"/>
          <p:cNvSpPr/>
          <p:nvPr/>
        </p:nvSpPr>
        <p:spPr>
          <a:xfrm>
            <a:off x="1864008" y="0"/>
            <a:ext cx="8712900" cy="6858000"/>
          </a:xfrm>
          <a:prstGeom prst="parallelogram">
            <a:avLst>
              <a:gd name="adj" fmla="val 26721"/>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g6c25668923_0_0"/>
          <p:cNvSpPr txBox="1"/>
          <p:nvPr/>
        </p:nvSpPr>
        <p:spPr>
          <a:xfrm>
            <a:off x="965988" y="2108775"/>
            <a:ext cx="10509000" cy="120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4000" b="0" i="0" u="none" strike="noStrike" cap="none" dirty="0">
                <a:solidFill>
                  <a:srgbClr val="53575A"/>
                </a:solidFill>
                <a:latin typeface="Arial"/>
                <a:ea typeface="Arial"/>
                <a:cs typeface="Arial"/>
                <a:sym typeface="Arial"/>
              </a:rPr>
              <a:t>Data analysis and predictive modeling of listings on </a:t>
            </a:r>
            <a:r>
              <a:rPr lang="en-US" sz="4000" b="0" i="0" u="none" strike="noStrike" cap="none" dirty="0" err="1">
                <a:solidFill>
                  <a:srgbClr val="53575A"/>
                </a:solidFill>
                <a:latin typeface="Arial"/>
                <a:ea typeface="Arial"/>
                <a:cs typeface="Arial"/>
                <a:sym typeface="Arial"/>
              </a:rPr>
              <a:t>Roofstock</a:t>
            </a:r>
            <a:endParaRPr sz="4000" b="0" i="0" u="none" strike="noStrike" cap="none" dirty="0">
              <a:solidFill>
                <a:srgbClr val="53575A"/>
              </a:solidFill>
              <a:latin typeface="Arial"/>
              <a:ea typeface="Arial"/>
              <a:cs typeface="Arial"/>
              <a:sym typeface="Arial"/>
            </a:endParaRPr>
          </a:p>
        </p:txBody>
      </p:sp>
      <p:sp>
        <p:nvSpPr>
          <p:cNvPr id="99" name="Google Shape;99;g6c25668923_0_0"/>
          <p:cNvSpPr/>
          <p:nvPr/>
        </p:nvSpPr>
        <p:spPr>
          <a:xfrm>
            <a:off x="5172063" y="3356992"/>
            <a:ext cx="1848000" cy="1440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g6c25668923_0_0"/>
          <p:cNvSpPr/>
          <p:nvPr/>
        </p:nvSpPr>
        <p:spPr>
          <a:xfrm>
            <a:off x="2735700" y="3842536"/>
            <a:ext cx="6720600" cy="243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7F7F7F"/>
                </a:solidFill>
                <a:latin typeface="Arial"/>
                <a:ea typeface="Arial"/>
                <a:cs typeface="Arial"/>
                <a:sym typeface="Arial"/>
              </a:rPr>
              <a:t>Group 1</a:t>
            </a:r>
            <a:r>
              <a:rPr lang="en-US" altLang="zh-CN" b="1" dirty="0">
                <a:solidFill>
                  <a:srgbClr val="7F7F7F"/>
                </a:solidFill>
              </a:rPr>
              <a:t>(Alphabetical Order)</a:t>
            </a:r>
            <a:r>
              <a:rPr lang="en-US" sz="2800" b="1" i="0" u="none" strike="noStrike" cap="none" dirty="0">
                <a:solidFill>
                  <a:srgbClr val="7F7F7F"/>
                </a:solidFill>
                <a:latin typeface="Arial"/>
                <a:ea typeface="Arial"/>
                <a:cs typeface="Arial"/>
                <a:sym typeface="Arial"/>
              </a:rPr>
              <a:t> </a:t>
            </a:r>
            <a:endParaRPr sz="2800" b="1" i="0" u="none" strike="noStrike" cap="none" dirty="0">
              <a:solidFill>
                <a:srgbClr val="7F7F7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err="1">
                <a:solidFill>
                  <a:srgbClr val="7F7F7F"/>
                </a:solidFill>
                <a:latin typeface="Arial"/>
                <a:ea typeface="Arial"/>
                <a:cs typeface="Arial"/>
                <a:sym typeface="Arial"/>
              </a:rPr>
              <a:t>Yupeng</a:t>
            </a:r>
            <a:r>
              <a:rPr lang="en-US" sz="2800" b="0" i="0" u="none" strike="noStrike" cap="none" dirty="0">
                <a:solidFill>
                  <a:srgbClr val="7F7F7F"/>
                </a:solidFill>
                <a:latin typeface="Arial"/>
                <a:ea typeface="Arial"/>
                <a:cs typeface="Arial"/>
                <a:sym typeface="Arial"/>
              </a:rPr>
              <a:t> Cui</a:t>
            </a:r>
            <a:endParaRPr sz="2800" b="0" i="0" u="none" strike="noStrike" cap="none" dirty="0">
              <a:solidFill>
                <a:srgbClr val="7F7F7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err="1">
                <a:solidFill>
                  <a:srgbClr val="7F7F7F"/>
                </a:solidFill>
                <a:latin typeface="Arial"/>
                <a:ea typeface="Arial"/>
                <a:cs typeface="Arial"/>
                <a:sym typeface="Arial"/>
              </a:rPr>
              <a:t>Yefei</a:t>
            </a:r>
            <a:r>
              <a:rPr lang="en-US" sz="2800" b="0" i="0" u="none" strike="noStrike" cap="none" dirty="0">
                <a:solidFill>
                  <a:srgbClr val="7F7F7F"/>
                </a:solidFill>
                <a:latin typeface="Arial"/>
                <a:ea typeface="Arial"/>
                <a:cs typeface="Arial"/>
                <a:sym typeface="Arial"/>
              </a:rPr>
              <a:t> Fan</a:t>
            </a:r>
            <a:endParaRPr sz="2800" b="0" i="0" u="none" strike="noStrike" cap="none" dirty="0">
              <a:solidFill>
                <a:srgbClr val="7F7F7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7F7F7F"/>
                </a:solidFill>
                <a:latin typeface="Arial"/>
                <a:ea typeface="Arial"/>
                <a:cs typeface="Arial"/>
                <a:sym typeface="Arial"/>
              </a:rPr>
              <a:t>Huimin Han</a:t>
            </a:r>
            <a:endParaRPr sz="2800" b="0" i="0" u="none" strike="noStrike" cap="none" dirty="0">
              <a:solidFill>
                <a:srgbClr val="7F7F7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7F7F7F"/>
                </a:solidFill>
                <a:latin typeface="Arial"/>
                <a:ea typeface="Arial"/>
                <a:cs typeface="Arial"/>
                <a:sym typeface="Arial"/>
              </a:rPr>
              <a:t>Bing Wu</a:t>
            </a:r>
            <a:endParaRPr sz="2800" b="0" i="0" u="none" strike="noStrike" cap="none" dirty="0">
              <a:solidFill>
                <a:srgbClr val="7F7F7F"/>
              </a:solidFill>
              <a:latin typeface="Arial"/>
              <a:ea typeface="Arial"/>
              <a:cs typeface="Arial"/>
              <a:sym typeface="Arial"/>
            </a:endParaRPr>
          </a:p>
        </p:txBody>
      </p:sp>
      <p:pic>
        <p:nvPicPr>
          <p:cNvPr id="101" name="Google Shape;101;g6c25668923_0_0"/>
          <p:cNvPicPr preferRelativeResize="0"/>
          <p:nvPr/>
        </p:nvPicPr>
        <p:blipFill rotWithShape="1">
          <a:blip r:embed="rId4">
            <a:alphaModFix/>
          </a:blip>
          <a:srcRect/>
          <a:stretch/>
        </p:blipFill>
        <p:spPr>
          <a:xfrm>
            <a:off x="4081463" y="441600"/>
            <a:ext cx="4029075" cy="1619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p:nvPr/>
        </p:nvSpPr>
        <p:spPr>
          <a:xfrm>
            <a:off x="1330896" y="2209056"/>
            <a:ext cx="2952300" cy="2952300"/>
          </a:xfrm>
          <a:prstGeom prst="ellipse">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19"/>
          <p:cNvSpPr/>
          <p:nvPr/>
        </p:nvSpPr>
        <p:spPr>
          <a:xfrm>
            <a:off x="713900" y="1599725"/>
            <a:ext cx="4349400" cy="4088700"/>
          </a:xfrm>
          <a:prstGeom prst="arc">
            <a:avLst>
              <a:gd name="adj1" fmla="val 16931681"/>
              <a:gd name="adj2" fmla="val 4519513"/>
            </a:avLst>
          </a:prstGeom>
          <a:noFill/>
          <a:ln w="38100" cap="flat" cmpd="sng">
            <a:solidFill>
              <a:srgbClr val="5357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19"/>
          <p:cNvSpPr/>
          <p:nvPr/>
        </p:nvSpPr>
        <p:spPr>
          <a:xfrm>
            <a:off x="4078518" y="1925088"/>
            <a:ext cx="328500" cy="305700"/>
          </a:xfrm>
          <a:prstGeom prst="ellipse">
            <a:avLst/>
          </a:prstGeom>
          <a:solidFill>
            <a:srgbClr val="F17F4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1</a:t>
            </a:r>
            <a:endParaRPr sz="1800">
              <a:solidFill>
                <a:schemeClr val="lt1"/>
              </a:solidFill>
              <a:latin typeface="Calibri"/>
              <a:ea typeface="Calibri"/>
              <a:cs typeface="Calibri"/>
              <a:sym typeface="Calibri"/>
            </a:endParaRPr>
          </a:p>
        </p:txBody>
      </p:sp>
      <p:sp>
        <p:nvSpPr>
          <p:cNvPr id="254" name="Google Shape;254;p19"/>
          <p:cNvSpPr/>
          <p:nvPr/>
        </p:nvSpPr>
        <p:spPr>
          <a:xfrm>
            <a:off x="4798833" y="2955035"/>
            <a:ext cx="328500" cy="305700"/>
          </a:xfrm>
          <a:prstGeom prst="ellipse">
            <a:avLst/>
          </a:prstGeom>
          <a:solidFill>
            <a:srgbClr val="F17F4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sz="1800">
              <a:solidFill>
                <a:schemeClr val="lt1"/>
              </a:solidFill>
              <a:latin typeface="Calibri"/>
              <a:ea typeface="Calibri"/>
              <a:cs typeface="Calibri"/>
              <a:sym typeface="Calibri"/>
            </a:endParaRPr>
          </a:p>
        </p:txBody>
      </p:sp>
      <p:sp>
        <p:nvSpPr>
          <p:cNvPr id="255" name="Google Shape;255;p19"/>
          <p:cNvSpPr/>
          <p:nvPr/>
        </p:nvSpPr>
        <p:spPr>
          <a:xfrm>
            <a:off x="4798833" y="4091078"/>
            <a:ext cx="328500" cy="305700"/>
          </a:xfrm>
          <a:prstGeom prst="ellipse">
            <a:avLst/>
          </a:prstGeom>
          <a:solidFill>
            <a:srgbClr val="F17F4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sz="1800">
              <a:solidFill>
                <a:schemeClr val="lt1"/>
              </a:solidFill>
              <a:latin typeface="Calibri"/>
              <a:ea typeface="Calibri"/>
              <a:cs typeface="Calibri"/>
              <a:sym typeface="Calibri"/>
            </a:endParaRPr>
          </a:p>
        </p:txBody>
      </p:sp>
      <p:sp>
        <p:nvSpPr>
          <p:cNvPr id="256" name="Google Shape;256;p19"/>
          <p:cNvSpPr/>
          <p:nvPr/>
        </p:nvSpPr>
        <p:spPr>
          <a:xfrm>
            <a:off x="4110421" y="5057330"/>
            <a:ext cx="328500" cy="305700"/>
          </a:xfrm>
          <a:prstGeom prst="ellipse">
            <a:avLst/>
          </a:prstGeom>
          <a:solidFill>
            <a:srgbClr val="F17F4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sz="1800">
              <a:solidFill>
                <a:schemeClr val="lt1"/>
              </a:solidFill>
              <a:latin typeface="Calibri"/>
              <a:ea typeface="Calibri"/>
              <a:cs typeface="Calibri"/>
              <a:sym typeface="Calibri"/>
            </a:endParaRPr>
          </a:p>
        </p:txBody>
      </p:sp>
      <p:sp>
        <p:nvSpPr>
          <p:cNvPr id="257" name="Google Shape;257;p19"/>
          <p:cNvSpPr txBox="1"/>
          <p:nvPr/>
        </p:nvSpPr>
        <p:spPr>
          <a:xfrm>
            <a:off x="5303912" y="1628800"/>
            <a:ext cx="15398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666666"/>
                </a:solidFill>
              </a:rPr>
              <a:t>ISSUE 1</a:t>
            </a:r>
            <a:endParaRPr b="1">
              <a:solidFill>
                <a:srgbClr val="666666"/>
              </a:solidFill>
            </a:endParaRPr>
          </a:p>
        </p:txBody>
      </p:sp>
      <p:sp>
        <p:nvSpPr>
          <p:cNvPr id="258" name="Google Shape;258;p19"/>
          <p:cNvSpPr/>
          <p:nvPr/>
        </p:nvSpPr>
        <p:spPr>
          <a:xfrm>
            <a:off x="5303900" y="1955002"/>
            <a:ext cx="5760600" cy="699300"/>
          </a:xfrm>
          <a:prstGeom prst="rect">
            <a:avLst/>
          </a:prstGeom>
          <a:noFill/>
          <a:ln>
            <a:noFill/>
          </a:ln>
        </p:spPr>
        <p:txBody>
          <a:bodyPr spcFirstLastPara="1" wrap="square" lIns="91425" tIns="45700" rIns="91425" bIns="45700" anchor="t" anchorCtr="0">
            <a:spAutoFit/>
          </a:bodyPr>
          <a:lstStyle/>
          <a:p>
            <a:pPr marL="0" lvl="0" indent="0" algn="l" rtl="0">
              <a:spcBef>
                <a:spcPts val="640"/>
              </a:spcBef>
              <a:spcAft>
                <a:spcPts val="0"/>
              </a:spcAft>
              <a:buNone/>
            </a:pPr>
            <a:r>
              <a:rPr lang="en-US" sz="1800">
                <a:solidFill>
                  <a:srgbClr val="434343"/>
                </a:solidFill>
              </a:rPr>
              <a:t>Listings without offer don’t have any attributes of offer information, such as offer price.</a:t>
            </a:r>
            <a:endParaRPr sz="1800">
              <a:solidFill>
                <a:srgbClr val="434343"/>
              </a:solidFill>
            </a:endParaRPr>
          </a:p>
          <a:p>
            <a:pPr marL="0" marR="0" lvl="0" indent="0" algn="l" rtl="0">
              <a:spcBef>
                <a:spcPts val="0"/>
              </a:spcBef>
              <a:spcAft>
                <a:spcPts val="0"/>
              </a:spcAft>
              <a:buNone/>
            </a:pPr>
            <a:endParaRPr sz="1800">
              <a:solidFill>
                <a:srgbClr val="434343"/>
              </a:solidFill>
            </a:endParaRPr>
          </a:p>
        </p:txBody>
      </p:sp>
      <p:sp>
        <p:nvSpPr>
          <p:cNvPr id="259" name="Google Shape;259;p19"/>
          <p:cNvSpPr txBox="1"/>
          <p:nvPr/>
        </p:nvSpPr>
        <p:spPr>
          <a:xfrm>
            <a:off x="5558981" y="2816642"/>
            <a:ext cx="15398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666666"/>
                </a:solidFill>
              </a:rPr>
              <a:t>ISSUE 2</a:t>
            </a:r>
            <a:endParaRPr b="1">
              <a:solidFill>
                <a:srgbClr val="666666"/>
              </a:solidFill>
            </a:endParaRPr>
          </a:p>
        </p:txBody>
      </p:sp>
      <p:sp>
        <p:nvSpPr>
          <p:cNvPr id="260" name="Google Shape;260;p19"/>
          <p:cNvSpPr/>
          <p:nvPr/>
        </p:nvSpPr>
        <p:spPr>
          <a:xfrm>
            <a:off x="5558975" y="3219025"/>
            <a:ext cx="5955900" cy="755100"/>
          </a:xfrm>
          <a:prstGeom prst="rect">
            <a:avLst/>
          </a:prstGeom>
          <a:noFill/>
          <a:ln>
            <a:noFill/>
          </a:ln>
        </p:spPr>
        <p:txBody>
          <a:bodyPr spcFirstLastPara="1" wrap="square" lIns="91425" tIns="45700" rIns="91425" bIns="45700" anchor="t" anchorCtr="0">
            <a:spAutoFit/>
          </a:bodyPr>
          <a:lstStyle/>
          <a:p>
            <a:pPr marL="0" lvl="0" indent="0" algn="l" rtl="0">
              <a:spcBef>
                <a:spcPts val="640"/>
              </a:spcBef>
              <a:spcAft>
                <a:spcPts val="0"/>
              </a:spcAft>
              <a:buNone/>
            </a:pPr>
            <a:r>
              <a:rPr lang="en-US" sz="1800">
                <a:solidFill>
                  <a:srgbClr val="434343"/>
                </a:solidFill>
              </a:rPr>
              <a:t>Imputing offer attributes for those listings may introduce bias into the dataset.</a:t>
            </a:r>
            <a:endParaRPr sz="1800">
              <a:solidFill>
                <a:srgbClr val="434343"/>
              </a:solidFill>
            </a:endParaRPr>
          </a:p>
          <a:p>
            <a:pPr marL="0" marR="0" lvl="0" indent="0" algn="l" rtl="0">
              <a:spcBef>
                <a:spcPts val="0"/>
              </a:spcBef>
              <a:spcAft>
                <a:spcPts val="0"/>
              </a:spcAft>
              <a:buNone/>
            </a:pPr>
            <a:endParaRPr sz="1800">
              <a:solidFill>
                <a:srgbClr val="434343"/>
              </a:solidFill>
            </a:endParaRPr>
          </a:p>
        </p:txBody>
      </p:sp>
      <p:sp>
        <p:nvSpPr>
          <p:cNvPr id="261" name="Google Shape;261;p19"/>
          <p:cNvSpPr txBox="1"/>
          <p:nvPr/>
        </p:nvSpPr>
        <p:spPr>
          <a:xfrm>
            <a:off x="5591950" y="3974050"/>
            <a:ext cx="3085200" cy="369300"/>
          </a:xfrm>
          <a:prstGeom prst="rect">
            <a:avLst/>
          </a:prstGeom>
          <a:noFill/>
          <a:ln>
            <a:noFill/>
          </a:ln>
        </p:spPr>
        <p:txBody>
          <a:bodyPr spcFirstLastPara="1" wrap="square" lIns="91425" tIns="45700" rIns="91425" bIns="45700" anchor="t" anchorCtr="0">
            <a:spAutoFit/>
          </a:bodyPr>
          <a:lstStyle/>
          <a:p>
            <a:pPr marL="0" lvl="0" indent="0" algn="l" rtl="0">
              <a:spcBef>
                <a:spcPts val="640"/>
              </a:spcBef>
              <a:spcAft>
                <a:spcPts val="0"/>
              </a:spcAft>
              <a:buClr>
                <a:schemeClr val="dk1"/>
              </a:buClr>
              <a:buSzPts val="1100"/>
              <a:buFont typeface="Arial"/>
              <a:buNone/>
            </a:pPr>
            <a:r>
              <a:rPr lang="en-US" sz="2200" b="1" i="1">
                <a:solidFill>
                  <a:srgbClr val="E36C09"/>
                </a:solidFill>
                <a:latin typeface="Calibri"/>
                <a:ea typeface="Calibri"/>
                <a:cs typeface="Calibri"/>
                <a:sym typeface="Calibri"/>
              </a:rPr>
              <a:t>OFFER_OR_NOT</a:t>
            </a:r>
            <a:endParaRPr sz="2200" b="1">
              <a:solidFill>
                <a:srgbClr val="E36C09"/>
              </a:solidFill>
            </a:endParaRPr>
          </a:p>
        </p:txBody>
      </p:sp>
      <p:sp>
        <p:nvSpPr>
          <p:cNvPr id="262" name="Google Shape;262;p19"/>
          <p:cNvSpPr/>
          <p:nvPr/>
        </p:nvSpPr>
        <p:spPr>
          <a:xfrm>
            <a:off x="5591950" y="4406873"/>
            <a:ext cx="5760600" cy="792600"/>
          </a:xfrm>
          <a:prstGeom prst="rect">
            <a:avLst/>
          </a:prstGeom>
          <a:noFill/>
          <a:ln>
            <a:noFill/>
          </a:ln>
        </p:spPr>
        <p:txBody>
          <a:bodyPr spcFirstLastPara="1" wrap="square" lIns="91425" tIns="45700" rIns="91425" bIns="45700" anchor="t" anchorCtr="0">
            <a:spAutoFit/>
          </a:bodyPr>
          <a:lstStyle/>
          <a:p>
            <a:pPr marL="0" lvl="0" indent="0" algn="l" rtl="0">
              <a:spcBef>
                <a:spcPts val="640"/>
              </a:spcBef>
              <a:spcAft>
                <a:spcPts val="0"/>
              </a:spcAft>
              <a:buClr>
                <a:schemeClr val="dk1"/>
              </a:buClr>
              <a:buSzPts val="1100"/>
              <a:buFont typeface="Arial"/>
              <a:buNone/>
            </a:pPr>
            <a:r>
              <a:rPr lang="en-US" sz="1800">
                <a:solidFill>
                  <a:srgbClr val="434343"/>
                </a:solidFill>
              </a:rPr>
              <a:t>(boolean variable) whether a listing has an offer within 180 days or not.  </a:t>
            </a:r>
            <a:endParaRPr sz="1800">
              <a:solidFill>
                <a:srgbClr val="434343"/>
              </a:solidFill>
            </a:endParaRPr>
          </a:p>
          <a:p>
            <a:pPr marL="0" marR="0" lvl="0" indent="0" algn="l" rtl="0">
              <a:spcBef>
                <a:spcPts val="0"/>
              </a:spcBef>
              <a:spcAft>
                <a:spcPts val="0"/>
              </a:spcAft>
              <a:buNone/>
            </a:pPr>
            <a:endParaRPr sz="1800">
              <a:solidFill>
                <a:srgbClr val="434343"/>
              </a:solidFill>
            </a:endParaRPr>
          </a:p>
        </p:txBody>
      </p:sp>
      <p:sp>
        <p:nvSpPr>
          <p:cNvPr id="263" name="Google Shape;263;p19"/>
          <p:cNvSpPr txBox="1"/>
          <p:nvPr/>
        </p:nvSpPr>
        <p:spPr>
          <a:xfrm>
            <a:off x="5021225" y="5131425"/>
            <a:ext cx="1539900" cy="699300"/>
          </a:xfrm>
          <a:prstGeom prst="rect">
            <a:avLst/>
          </a:prstGeom>
          <a:noFill/>
          <a:ln>
            <a:noFill/>
          </a:ln>
        </p:spPr>
        <p:txBody>
          <a:bodyPr spcFirstLastPara="1" wrap="square" lIns="91425" tIns="45700" rIns="91425" bIns="45700" anchor="t" anchorCtr="0">
            <a:spAutoFit/>
          </a:bodyPr>
          <a:lstStyle/>
          <a:p>
            <a:pPr marL="0" lvl="0" indent="0" algn="l" rtl="0">
              <a:spcBef>
                <a:spcPts val="640"/>
              </a:spcBef>
              <a:spcAft>
                <a:spcPts val="0"/>
              </a:spcAft>
              <a:buClr>
                <a:schemeClr val="dk1"/>
              </a:buClr>
              <a:buSzPts val="1100"/>
              <a:buFont typeface="Arial"/>
              <a:buNone/>
            </a:pPr>
            <a:r>
              <a:rPr lang="en-US" sz="2200" b="1" i="1">
                <a:solidFill>
                  <a:srgbClr val="E36C09"/>
                </a:solidFill>
                <a:latin typeface="Calibri"/>
                <a:ea typeface="Calibri"/>
                <a:cs typeface="Calibri"/>
                <a:sym typeface="Calibri"/>
              </a:rPr>
              <a:t>DIFF_DAYS</a:t>
            </a:r>
            <a:endParaRPr sz="2200" b="1">
              <a:solidFill>
                <a:srgbClr val="E36C09"/>
              </a:solidFill>
            </a:endParaRPr>
          </a:p>
        </p:txBody>
      </p:sp>
      <p:sp>
        <p:nvSpPr>
          <p:cNvPr id="264" name="Google Shape;264;p19"/>
          <p:cNvSpPr/>
          <p:nvPr/>
        </p:nvSpPr>
        <p:spPr>
          <a:xfrm>
            <a:off x="4667425" y="5594750"/>
            <a:ext cx="6607500" cy="755100"/>
          </a:xfrm>
          <a:prstGeom prst="rect">
            <a:avLst/>
          </a:prstGeom>
          <a:noFill/>
          <a:ln>
            <a:noFill/>
          </a:ln>
        </p:spPr>
        <p:txBody>
          <a:bodyPr spcFirstLastPara="1" wrap="square" lIns="91425" tIns="45700" rIns="91425" bIns="45700" anchor="t" anchorCtr="0">
            <a:spAutoFit/>
          </a:bodyPr>
          <a:lstStyle/>
          <a:p>
            <a:pPr marL="0" lvl="0" indent="0" algn="l" rtl="0">
              <a:spcBef>
                <a:spcPts val="640"/>
              </a:spcBef>
              <a:spcAft>
                <a:spcPts val="0"/>
              </a:spcAft>
              <a:buClr>
                <a:schemeClr val="dk1"/>
              </a:buClr>
              <a:buSzPts val="1100"/>
              <a:buFont typeface="Arial"/>
              <a:buNone/>
            </a:pPr>
            <a:r>
              <a:rPr lang="en-US" sz="1800">
                <a:solidFill>
                  <a:srgbClr val="434343"/>
                </a:solidFill>
              </a:rPr>
              <a:t>(numerical variable) the difference of </a:t>
            </a:r>
            <a:r>
              <a:rPr lang="en-US" sz="1800" i="1">
                <a:solidFill>
                  <a:srgbClr val="434343"/>
                </a:solidFill>
              </a:rPr>
              <a:t>PUBLISHED_INITIAL_TS </a:t>
            </a:r>
            <a:r>
              <a:rPr lang="en-US" sz="1800">
                <a:solidFill>
                  <a:srgbClr val="434343"/>
                </a:solidFill>
              </a:rPr>
              <a:t>of a listing and </a:t>
            </a:r>
            <a:r>
              <a:rPr lang="en-US" sz="1800" i="1">
                <a:solidFill>
                  <a:srgbClr val="434343"/>
                </a:solidFill>
              </a:rPr>
              <a:t>EVENT_UTC </a:t>
            </a:r>
            <a:r>
              <a:rPr lang="en-US" sz="1800">
                <a:solidFill>
                  <a:srgbClr val="434343"/>
                </a:solidFill>
              </a:rPr>
              <a:t>of an offer.</a:t>
            </a:r>
            <a:endParaRPr sz="1800">
              <a:solidFill>
                <a:srgbClr val="434343"/>
              </a:solidFill>
            </a:endParaRPr>
          </a:p>
        </p:txBody>
      </p:sp>
      <p:pic>
        <p:nvPicPr>
          <p:cNvPr id="265" name="Google Shape;265;p19"/>
          <p:cNvPicPr preferRelativeResize="0"/>
          <p:nvPr/>
        </p:nvPicPr>
        <p:blipFill rotWithShape="1">
          <a:blip r:embed="rId3">
            <a:alphaModFix/>
          </a:blip>
          <a:srcRect/>
          <a:stretch/>
        </p:blipFill>
        <p:spPr>
          <a:xfrm>
            <a:off x="2114309" y="2578222"/>
            <a:ext cx="1256928" cy="1256928"/>
          </a:xfrm>
          <a:prstGeom prst="rect">
            <a:avLst/>
          </a:prstGeom>
          <a:noFill/>
          <a:ln>
            <a:noFill/>
          </a:ln>
        </p:spPr>
      </p:pic>
      <p:sp>
        <p:nvSpPr>
          <p:cNvPr id="266" name="Google Shape;266;p19"/>
          <p:cNvSpPr txBox="1"/>
          <p:nvPr/>
        </p:nvSpPr>
        <p:spPr>
          <a:xfrm>
            <a:off x="1932800" y="3938200"/>
            <a:ext cx="19116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17F42"/>
                </a:solidFill>
              </a:rPr>
              <a:t>About Offer</a:t>
            </a:r>
            <a:endParaRPr sz="2400" b="1"/>
          </a:p>
        </p:txBody>
      </p:sp>
      <p:sp>
        <p:nvSpPr>
          <p:cNvPr id="267" name="Google Shape;267;p19"/>
          <p:cNvSpPr txBox="1"/>
          <p:nvPr/>
        </p:nvSpPr>
        <p:spPr>
          <a:xfrm>
            <a:off x="4070350" y="205600"/>
            <a:ext cx="34503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17F42"/>
                </a:solidFill>
              </a:rPr>
              <a:t>Define Target Variable</a:t>
            </a:r>
            <a:endParaRPr b="1"/>
          </a:p>
        </p:txBody>
      </p:sp>
      <p:sp>
        <p:nvSpPr>
          <p:cNvPr id="268" name="Google Shape;268;p19"/>
          <p:cNvSpPr/>
          <p:nvPr/>
        </p:nvSpPr>
        <p:spPr>
          <a:xfrm>
            <a:off x="52541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9" name="Google Shape;269;p19"/>
          <p:cNvPicPr preferRelativeResize="0"/>
          <p:nvPr/>
        </p:nvPicPr>
        <p:blipFill rotWithShape="1">
          <a:blip r:embed="rId4">
            <a:alphaModFix/>
          </a:blip>
          <a:srcRect/>
          <a:stretch/>
        </p:blipFill>
        <p:spPr>
          <a:xfrm>
            <a:off x="-6" y="-85950"/>
            <a:ext cx="2297637" cy="923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6c25668923_0_1251"/>
          <p:cNvSpPr txBox="1"/>
          <p:nvPr/>
        </p:nvSpPr>
        <p:spPr>
          <a:xfrm>
            <a:off x="4643700" y="194625"/>
            <a:ext cx="29046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17F42"/>
                </a:solidFill>
              </a:rPr>
              <a:t>Data Manipulation</a:t>
            </a:r>
            <a:endParaRPr b="1"/>
          </a:p>
        </p:txBody>
      </p:sp>
      <p:sp>
        <p:nvSpPr>
          <p:cNvPr id="276" name="Google Shape;276;g6c25668923_0_1251"/>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g6c25668923_0_1251"/>
          <p:cNvSpPr/>
          <p:nvPr/>
        </p:nvSpPr>
        <p:spPr>
          <a:xfrm>
            <a:off x="268325" y="1516000"/>
            <a:ext cx="4570500" cy="727200"/>
          </a:xfrm>
          <a:prstGeom prst="roundRect">
            <a:avLst>
              <a:gd name="adj" fmla="val 50000"/>
            </a:avLst>
          </a:prstGeom>
          <a:solidFill>
            <a:srgbClr val="F17F42">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8" name="Google Shape;278;g6c25668923_0_1251"/>
          <p:cNvPicPr preferRelativeResize="0"/>
          <p:nvPr/>
        </p:nvPicPr>
        <p:blipFill rotWithShape="1">
          <a:blip r:embed="rId3">
            <a:alphaModFix/>
          </a:blip>
          <a:srcRect/>
          <a:stretch/>
        </p:blipFill>
        <p:spPr>
          <a:xfrm>
            <a:off x="316842" y="1396251"/>
            <a:ext cx="910771" cy="921475"/>
          </a:xfrm>
          <a:prstGeom prst="rect">
            <a:avLst/>
          </a:prstGeom>
          <a:noFill/>
          <a:ln>
            <a:noFill/>
          </a:ln>
        </p:spPr>
      </p:pic>
      <p:sp>
        <p:nvSpPr>
          <p:cNvPr id="279" name="Google Shape;279;g6c25668923_0_1251"/>
          <p:cNvSpPr/>
          <p:nvPr/>
        </p:nvSpPr>
        <p:spPr>
          <a:xfrm>
            <a:off x="1227623" y="1651000"/>
            <a:ext cx="3902100" cy="592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chemeClr val="lt1"/>
                </a:solidFill>
              </a:rPr>
              <a:t>Delete Current Variables</a:t>
            </a:r>
            <a:endParaRPr sz="2200" b="1">
              <a:solidFill>
                <a:schemeClr val="lt1"/>
              </a:solidFill>
              <a:latin typeface="Calibri"/>
              <a:ea typeface="Calibri"/>
              <a:cs typeface="Calibri"/>
              <a:sym typeface="Calibri"/>
            </a:endParaRPr>
          </a:p>
        </p:txBody>
      </p:sp>
      <p:sp>
        <p:nvSpPr>
          <p:cNvPr id="280" name="Google Shape;280;g6c25668923_0_1251"/>
          <p:cNvSpPr/>
          <p:nvPr/>
        </p:nvSpPr>
        <p:spPr>
          <a:xfrm>
            <a:off x="7079175" y="3429000"/>
            <a:ext cx="4570500" cy="727200"/>
          </a:xfrm>
          <a:prstGeom prst="roundRect">
            <a:avLst>
              <a:gd name="adj" fmla="val 50000"/>
            </a:avLst>
          </a:prstGeom>
          <a:solidFill>
            <a:srgbClr val="99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g6c25668923_0_1251"/>
          <p:cNvSpPr/>
          <p:nvPr/>
        </p:nvSpPr>
        <p:spPr>
          <a:xfrm>
            <a:off x="8180275" y="3578650"/>
            <a:ext cx="29046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chemeClr val="lt1"/>
                </a:solidFill>
              </a:rPr>
              <a:t>Correct Wrong Data</a:t>
            </a:r>
            <a:endParaRPr sz="2200" b="1">
              <a:solidFill>
                <a:schemeClr val="lt1"/>
              </a:solidFill>
              <a:latin typeface="Calibri"/>
              <a:ea typeface="Calibri"/>
              <a:cs typeface="Calibri"/>
              <a:sym typeface="Calibri"/>
            </a:endParaRPr>
          </a:p>
        </p:txBody>
      </p:sp>
      <p:pic>
        <p:nvPicPr>
          <p:cNvPr id="282" name="Google Shape;282;g6c25668923_0_1251"/>
          <p:cNvPicPr preferRelativeResize="0"/>
          <p:nvPr/>
        </p:nvPicPr>
        <p:blipFill rotWithShape="1">
          <a:blip r:embed="rId4">
            <a:alphaModFix/>
          </a:blip>
          <a:srcRect/>
          <a:stretch/>
        </p:blipFill>
        <p:spPr>
          <a:xfrm>
            <a:off x="7294350" y="3456150"/>
            <a:ext cx="646200" cy="646200"/>
          </a:xfrm>
          <a:prstGeom prst="rect">
            <a:avLst/>
          </a:prstGeom>
          <a:noFill/>
          <a:ln>
            <a:noFill/>
          </a:ln>
        </p:spPr>
      </p:pic>
      <p:sp>
        <p:nvSpPr>
          <p:cNvPr id="283" name="Google Shape;283;g6c25668923_0_1251"/>
          <p:cNvSpPr/>
          <p:nvPr/>
        </p:nvSpPr>
        <p:spPr>
          <a:xfrm>
            <a:off x="363525" y="2393925"/>
            <a:ext cx="6886800" cy="41388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666666"/>
              </a:buClr>
              <a:buSzPts val="1800"/>
              <a:buChar char="●"/>
            </a:pPr>
            <a:r>
              <a:rPr lang="en-US" sz="1800" b="1">
                <a:solidFill>
                  <a:srgbClr val="666666"/>
                </a:solidFill>
              </a:rPr>
              <a:t>Text/ Unstructured feature: </a:t>
            </a:r>
            <a:endParaRPr sz="1800" b="1">
              <a:solidFill>
                <a:srgbClr val="666666"/>
              </a:solidFill>
            </a:endParaRPr>
          </a:p>
          <a:p>
            <a:pPr marL="457200" lvl="0" indent="0" algn="l" rtl="0">
              <a:lnSpc>
                <a:spcPct val="115000"/>
              </a:lnSpc>
              <a:spcBef>
                <a:spcPts val="1600"/>
              </a:spcBef>
              <a:spcAft>
                <a:spcPts val="0"/>
              </a:spcAft>
              <a:buNone/>
            </a:pPr>
            <a:r>
              <a:rPr lang="en-US" sz="1800">
                <a:solidFill>
                  <a:srgbClr val="666666"/>
                </a:solidFill>
              </a:rPr>
              <a:t>such as </a:t>
            </a:r>
            <a:r>
              <a:rPr lang="en-US" sz="1800" i="1">
                <a:solidFill>
                  <a:srgbClr val="666666"/>
                </a:solidFill>
              </a:rPr>
              <a:t>PROPERTYHIGHLIGHTS</a:t>
            </a:r>
            <a:endParaRPr sz="1800">
              <a:solidFill>
                <a:srgbClr val="666666"/>
              </a:solidFill>
            </a:endParaRPr>
          </a:p>
          <a:p>
            <a:pPr marL="457200" lvl="0" indent="-342900" algn="l" rtl="0">
              <a:lnSpc>
                <a:spcPct val="115000"/>
              </a:lnSpc>
              <a:spcBef>
                <a:spcPts val="1600"/>
              </a:spcBef>
              <a:spcAft>
                <a:spcPts val="0"/>
              </a:spcAft>
              <a:buClr>
                <a:srgbClr val="666666"/>
              </a:buClr>
              <a:buSzPts val="1800"/>
              <a:buChar char="●"/>
            </a:pPr>
            <a:r>
              <a:rPr lang="en-US" sz="1800" b="1">
                <a:solidFill>
                  <a:srgbClr val="666666"/>
                </a:solidFill>
              </a:rPr>
              <a:t>Features with over 50% missing values: </a:t>
            </a:r>
            <a:endParaRPr sz="1800" b="1">
              <a:solidFill>
                <a:srgbClr val="666666"/>
              </a:solidFill>
            </a:endParaRPr>
          </a:p>
          <a:p>
            <a:pPr marL="457200" lvl="0" indent="0" algn="l" rtl="0">
              <a:lnSpc>
                <a:spcPct val="115000"/>
              </a:lnSpc>
              <a:spcBef>
                <a:spcPts val="1600"/>
              </a:spcBef>
              <a:spcAft>
                <a:spcPts val="0"/>
              </a:spcAft>
              <a:buNone/>
            </a:pPr>
            <a:r>
              <a:rPr lang="en-US" sz="1800">
                <a:solidFill>
                  <a:srgbClr val="666666"/>
                </a:solidFill>
              </a:rPr>
              <a:t>such as  </a:t>
            </a:r>
            <a:r>
              <a:rPr lang="en-US" sz="1800" i="1">
                <a:solidFill>
                  <a:srgbClr val="666666"/>
                </a:solidFill>
              </a:rPr>
              <a:t>RESERVEDEPOSIT</a:t>
            </a:r>
            <a:r>
              <a:rPr lang="en-US" sz="1800">
                <a:solidFill>
                  <a:srgbClr val="666666"/>
                </a:solidFill>
              </a:rPr>
              <a:t>, all NAs</a:t>
            </a:r>
            <a:endParaRPr sz="1800">
              <a:solidFill>
                <a:srgbClr val="666666"/>
              </a:solidFill>
            </a:endParaRPr>
          </a:p>
          <a:p>
            <a:pPr marL="457200" lvl="0" indent="-342900" algn="l" rtl="0">
              <a:lnSpc>
                <a:spcPct val="115000"/>
              </a:lnSpc>
              <a:spcBef>
                <a:spcPts val="1600"/>
              </a:spcBef>
              <a:spcAft>
                <a:spcPts val="0"/>
              </a:spcAft>
              <a:buClr>
                <a:srgbClr val="666666"/>
              </a:buClr>
              <a:buSzPts val="1800"/>
              <a:buChar char="●"/>
            </a:pPr>
            <a:r>
              <a:rPr lang="en-US" sz="1800" b="1">
                <a:solidFill>
                  <a:srgbClr val="666666"/>
                </a:solidFill>
              </a:rPr>
              <a:t>Features explaining the same things:</a:t>
            </a:r>
            <a:r>
              <a:rPr lang="en-US" sz="1800">
                <a:solidFill>
                  <a:srgbClr val="666666"/>
                </a:solidFill>
              </a:rPr>
              <a:t> </a:t>
            </a:r>
            <a:endParaRPr sz="1800">
              <a:solidFill>
                <a:srgbClr val="666666"/>
              </a:solidFill>
            </a:endParaRPr>
          </a:p>
          <a:p>
            <a:pPr marL="457200" lvl="0" indent="0" algn="l" rtl="0">
              <a:lnSpc>
                <a:spcPct val="115000"/>
              </a:lnSpc>
              <a:spcBef>
                <a:spcPts val="1600"/>
              </a:spcBef>
              <a:spcAft>
                <a:spcPts val="0"/>
              </a:spcAft>
              <a:buNone/>
            </a:pPr>
            <a:r>
              <a:rPr lang="en-US" sz="1800">
                <a:solidFill>
                  <a:srgbClr val="666666"/>
                </a:solidFill>
              </a:rPr>
              <a:t>such as </a:t>
            </a:r>
            <a:r>
              <a:rPr lang="en-US" sz="1800" i="1">
                <a:solidFill>
                  <a:srgbClr val="666666"/>
                </a:solidFill>
              </a:rPr>
              <a:t>LISTING_SOURCE_ID</a:t>
            </a:r>
            <a:r>
              <a:rPr lang="en-US" sz="1800">
                <a:solidFill>
                  <a:srgbClr val="666666"/>
                </a:solidFill>
              </a:rPr>
              <a:t> and </a:t>
            </a:r>
            <a:r>
              <a:rPr lang="en-US" sz="1800" i="1">
                <a:solidFill>
                  <a:srgbClr val="666666"/>
                </a:solidFill>
              </a:rPr>
              <a:t>LISTING_SOURCE</a:t>
            </a:r>
            <a:r>
              <a:rPr lang="en-US" sz="1800">
                <a:solidFill>
                  <a:srgbClr val="666666"/>
                </a:solidFill>
              </a:rPr>
              <a:t>, only maintain the latter one.</a:t>
            </a:r>
            <a:endParaRPr sz="1800">
              <a:solidFill>
                <a:srgbClr val="666666"/>
              </a:solidFill>
            </a:endParaRPr>
          </a:p>
          <a:p>
            <a:pPr marL="457200" lvl="0" indent="-342900" algn="l" rtl="0">
              <a:lnSpc>
                <a:spcPct val="115000"/>
              </a:lnSpc>
              <a:spcBef>
                <a:spcPts val="1600"/>
              </a:spcBef>
              <a:spcAft>
                <a:spcPts val="0"/>
              </a:spcAft>
              <a:buClr>
                <a:srgbClr val="666666"/>
              </a:buClr>
              <a:buSzPts val="1800"/>
              <a:buChar char="●"/>
            </a:pPr>
            <a:r>
              <a:rPr lang="en-US" sz="1800" b="1">
                <a:solidFill>
                  <a:srgbClr val="666666"/>
                </a:solidFill>
              </a:rPr>
              <a:t>Useless Features:</a:t>
            </a:r>
            <a:r>
              <a:rPr lang="en-US" sz="1800">
                <a:solidFill>
                  <a:srgbClr val="666666"/>
                </a:solidFill>
              </a:rPr>
              <a:t> such as </a:t>
            </a:r>
            <a:r>
              <a:rPr lang="en-US" sz="1800" i="1">
                <a:solidFill>
                  <a:srgbClr val="666666"/>
                </a:solidFill>
              </a:rPr>
              <a:t>VIRTUALTOURURL</a:t>
            </a:r>
            <a:endParaRPr sz="1800" i="1">
              <a:solidFill>
                <a:srgbClr val="666666"/>
              </a:solidFill>
            </a:endParaRPr>
          </a:p>
          <a:p>
            <a:pPr marL="457200" lvl="0" indent="-342900" algn="l" rtl="0">
              <a:lnSpc>
                <a:spcPct val="115000"/>
              </a:lnSpc>
              <a:spcBef>
                <a:spcPts val="0"/>
              </a:spcBef>
              <a:spcAft>
                <a:spcPts val="0"/>
              </a:spcAft>
              <a:buClr>
                <a:srgbClr val="666666"/>
              </a:buClr>
              <a:buSzPts val="1800"/>
              <a:buChar char="●"/>
            </a:pPr>
            <a:r>
              <a:rPr lang="en-US" sz="1800" b="1">
                <a:solidFill>
                  <a:srgbClr val="666666"/>
                </a:solidFill>
              </a:rPr>
              <a:t>Unique Identifier:</a:t>
            </a:r>
            <a:r>
              <a:rPr lang="en-US" sz="1800">
                <a:solidFill>
                  <a:srgbClr val="666666"/>
                </a:solidFill>
              </a:rPr>
              <a:t> such as </a:t>
            </a:r>
            <a:r>
              <a:rPr lang="en-US" sz="1800" i="1">
                <a:solidFill>
                  <a:srgbClr val="666666"/>
                </a:solidFill>
              </a:rPr>
              <a:t>ACCOUNT_ID</a:t>
            </a:r>
            <a:endParaRPr sz="1600">
              <a:solidFill>
                <a:srgbClr val="666666"/>
              </a:solidFill>
            </a:endParaRPr>
          </a:p>
          <a:p>
            <a:pPr marL="0" marR="0" lvl="0" indent="0" algn="l" rtl="0">
              <a:spcBef>
                <a:spcPts val="1600"/>
              </a:spcBef>
              <a:spcAft>
                <a:spcPts val="0"/>
              </a:spcAft>
              <a:buNone/>
            </a:pPr>
            <a:endParaRPr sz="1600">
              <a:solidFill>
                <a:srgbClr val="666666"/>
              </a:solidFill>
            </a:endParaRPr>
          </a:p>
        </p:txBody>
      </p:sp>
      <p:sp>
        <p:nvSpPr>
          <p:cNvPr id="284" name="Google Shape;284;g6c25668923_0_1251"/>
          <p:cNvSpPr/>
          <p:nvPr/>
        </p:nvSpPr>
        <p:spPr>
          <a:xfrm>
            <a:off x="7152750" y="4377625"/>
            <a:ext cx="4570500" cy="21552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595959"/>
              </a:buClr>
              <a:buSzPts val="1800"/>
              <a:buChar char="●"/>
            </a:pPr>
            <a:r>
              <a:rPr lang="en-US" sz="1800" b="1" i="1">
                <a:solidFill>
                  <a:srgbClr val="595959"/>
                </a:solidFill>
              </a:rPr>
              <a:t>STATE</a:t>
            </a:r>
            <a:r>
              <a:rPr lang="en-US" sz="1800" b="1">
                <a:solidFill>
                  <a:srgbClr val="595959"/>
                </a:solidFill>
              </a:rPr>
              <a:t>: </a:t>
            </a:r>
            <a:endParaRPr sz="1800" b="1">
              <a:solidFill>
                <a:srgbClr val="595959"/>
              </a:solidFill>
            </a:endParaRPr>
          </a:p>
          <a:p>
            <a:pPr marL="457200" lvl="0" indent="0" algn="l" rtl="0">
              <a:lnSpc>
                <a:spcPct val="115000"/>
              </a:lnSpc>
              <a:spcBef>
                <a:spcPts val="1600"/>
              </a:spcBef>
              <a:spcAft>
                <a:spcPts val="0"/>
              </a:spcAft>
              <a:buNone/>
            </a:pPr>
            <a:r>
              <a:rPr lang="en-US" sz="1800">
                <a:solidFill>
                  <a:srgbClr val="595959"/>
                </a:solidFill>
              </a:rPr>
              <a:t>'PA , 15001' → ‘PA’</a:t>
            </a:r>
            <a:endParaRPr sz="1800">
              <a:solidFill>
                <a:srgbClr val="595959"/>
              </a:solidFill>
            </a:endParaRPr>
          </a:p>
          <a:p>
            <a:pPr marL="457200" lvl="0" indent="-342900" algn="l" rtl="0">
              <a:lnSpc>
                <a:spcPct val="115000"/>
              </a:lnSpc>
              <a:spcBef>
                <a:spcPts val="1600"/>
              </a:spcBef>
              <a:spcAft>
                <a:spcPts val="0"/>
              </a:spcAft>
              <a:buClr>
                <a:srgbClr val="595959"/>
              </a:buClr>
              <a:buSzPts val="1800"/>
              <a:buChar char="●"/>
            </a:pPr>
            <a:r>
              <a:rPr lang="en-US" sz="1800" b="1" i="1">
                <a:solidFill>
                  <a:srgbClr val="595959"/>
                </a:solidFill>
              </a:rPr>
              <a:t>FLOODRISKSCORE</a:t>
            </a:r>
            <a:r>
              <a:rPr lang="en-US" sz="1800" b="1">
                <a:solidFill>
                  <a:srgbClr val="595959"/>
                </a:solidFill>
              </a:rPr>
              <a:t>: </a:t>
            </a:r>
            <a:endParaRPr sz="1800" b="1">
              <a:solidFill>
                <a:srgbClr val="595959"/>
              </a:solidFill>
            </a:endParaRPr>
          </a:p>
          <a:p>
            <a:pPr marL="457200" lvl="0" indent="0" algn="l" rtl="0">
              <a:lnSpc>
                <a:spcPct val="115000"/>
              </a:lnSpc>
              <a:spcBef>
                <a:spcPts val="1600"/>
              </a:spcBef>
              <a:spcAft>
                <a:spcPts val="0"/>
              </a:spcAft>
              <a:buNone/>
            </a:pPr>
            <a:r>
              <a:rPr lang="en-US" sz="1800">
                <a:solidFill>
                  <a:srgbClr val="595959"/>
                </a:solidFill>
              </a:rPr>
              <a:t>'\tX' → ‘X’</a:t>
            </a:r>
            <a:endParaRPr sz="1600">
              <a:solidFill>
                <a:srgbClr val="666666"/>
              </a:solidFill>
            </a:endParaRPr>
          </a:p>
          <a:p>
            <a:pPr marL="0" marR="0" lvl="0" indent="0" algn="l" rtl="0">
              <a:spcBef>
                <a:spcPts val="1600"/>
              </a:spcBef>
              <a:spcAft>
                <a:spcPts val="0"/>
              </a:spcAft>
              <a:buNone/>
            </a:pPr>
            <a:endParaRPr sz="1600">
              <a:solidFill>
                <a:srgbClr val="666666"/>
              </a:solidFill>
            </a:endParaRPr>
          </a:p>
        </p:txBody>
      </p:sp>
      <p:pic>
        <p:nvPicPr>
          <p:cNvPr id="285" name="Google Shape;285;g6c25668923_0_1251"/>
          <p:cNvPicPr preferRelativeResize="0"/>
          <p:nvPr/>
        </p:nvPicPr>
        <p:blipFill rotWithShape="1">
          <a:blip r:embed="rId5">
            <a:alphaModFix/>
          </a:blip>
          <a:srcRect/>
          <a:stretch/>
        </p:blipFill>
        <p:spPr>
          <a:xfrm>
            <a:off x="-6" y="-85950"/>
            <a:ext cx="2297637" cy="923400"/>
          </a:xfrm>
          <a:prstGeom prst="rect">
            <a:avLst/>
          </a:prstGeom>
          <a:noFill/>
          <a:ln>
            <a:noFill/>
          </a:ln>
        </p:spPr>
      </p:pic>
      <p:pic>
        <p:nvPicPr>
          <p:cNvPr id="286" name="Google Shape;286;g6c25668923_0_1251"/>
          <p:cNvPicPr preferRelativeResize="0"/>
          <p:nvPr/>
        </p:nvPicPr>
        <p:blipFill>
          <a:blip r:embed="rId6">
            <a:alphaModFix/>
          </a:blip>
          <a:stretch>
            <a:fillRect/>
          </a:stretch>
        </p:blipFill>
        <p:spPr>
          <a:xfrm>
            <a:off x="8092837" y="1270925"/>
            <a:ext cx="2543175" cy="1800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6c25668923_0_1318"/>
          <p:cNvSpPr txBox="1"/>
          <p:nvPr/>
        </p:nvSpPr>
        <p:spPr>
          <a:xfrm>
            <a:off x="4643700" y="194625"/>
            <a:ext cx="29046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17F42"/>
                </a:solidFill>
              </a:rPr>
              <a:t>Data Manipulation</a:t>
            </a:r>
            <a:endParaRPr b="1"/>
          </a:p>
        </p:txBody>
      </p:sp>
      <p:sp>
        <p:nvSpPr>
          <p:cNvPr id="293" name="Google Shape;293;g6c25668923_0_1318"/>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g6c25668923_0_1318"/>
          <p:cNvSpPr/>
          <p:nvPr/>
        </p:nvSpPr>
        <p:spPr>
          <a:xfrm>
            <a:off x="649325" y="1744600"/>
            <a:ext cx="4570500" cy="727200"/>
          </a:xfrm>
          <a:prstGeom prst="roundRect">
            <a:avLst>
              <a:gd name="adj" fmla="val 50000"/>
            </a:avLst>
          </a:prstGeom>
          <a:solidFill>
            <a:srgbClr val="F17F42">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5" name="Google Shape;295;g6c25668923_0_1318"/>
          <p:cNvPicPr preferRelativeResize="0"/>
          <p:nvPr/>
        </p:nvPicPr>
        <p:blipFill rotWithShape="1">
          <a:blip r:embed="rId3">
            <a:alphaModFix/>
          </a:blip>
          <a:srcRect/>
          <a:stretch/>
        </p:blipFill>
        <p:spPr>
          <a:xfrm>
            <a:off x="697842" y="1624851"/>
            <a:ext cx="910771" cy="921475"/>
          </a:xfrm>
          <a:prstGeom prst="rect">
            <a:avLst/>
          </a:prstGeom>
          <a:noFill/>
          <a:ln>
            <a:noFill/>
          </a:ln>
        </p:spPr>
      </p:pic>
      <p:sp>
        <p:nvSpPr>
          <p:cNvPr id="296" name="Google Shape;296;g6c25668923_0_1318"/>
          <p:cNvSpPr/>
          <p:nvPr/>
        </p:nvSpPr>
        <p:spPr>
          <a:xfrm>
            <a:off x="1608623" y="1879600"/>
            <a:ext cx="3902100" cy="592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chemeClr val="lt1"/>
                </a:solidFill>
              </a:rPr>
              <a:t>Change Variable Types</a:t>
            </a:r>
            <a:endParaRPr sz="2200" b="1">
              <a:solidFill>
                <a:schemeClr val="lt1"/>
              </a:solidFill>
              <a:latin typeface="Calibri"/>
              <a:ea typeface="Calibri"/>
              <a:cs typeface="Calibri"/>
              <a:sym typeface="Calibri"/>
            </a:endParaRPr>
          </a:p>
        </p:txBody>
      </p:sp>
      <p:sp>
        <p:nvSpPr>
          <p:cNvPr id="297" name="Google Shape;297;g6c25668923_0_1318"/>
          <p:cNvSpPr/>
          <p:nvPr/>
        </p:nvSpPr>
        <p:spPr>
          <a:xfrm>
            <a:off x="6908575" y="1744600"/>
            <a:ext cx="4570500" cy="727200"/>
          </a:xfrm>
          <a:prstGeom prst="roundRect">
            <a:avLst>
              <a:gd name="adj" fmla="val 50000"/>
            </a:avLst>
          </a:prstGeom>
          <a:solidFill>
            <a:srgbClr val="99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g6c25668923_0_1318"/>
          <p:cNvSpPr/>
          <p:nvPr/>
        </p:nvSpPr>
        <p:spPr>
          <a:xfrm>
            <a:off x="8009675" y="1894250"/>
            <a:ext cx="29046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chemeClr val="lt1"/>
                </a:solidFill>
              </a:rPr>
              <a:t>Fill Missing Value</a:t>
            </a:r>
            <a:endParaRPr sz="2200" b="1">
              <a:solidFill>
                <a:schemeClr val="lt1"/>
              </a:solidFill>
              <a:latin typeface="Calibri"/>
              <a:ea typeface="Calibri"/>
              <a:cs typeface="Calibri"/>
              <a:sym typeface="Calibri"/>
            </a:endParaRPr>
          </a:p>
        </p:txBody>
      </p:sp>
      <p:pic>
        <p:nvPicPr>
          <p:cNvPr id="299" name="Google Shape;299;g6c25668923_0_1318"/>
          <p:cNvPicPr preferRelativeResize="0"/>
          <p:nvPr/>
        </p:nvPicPr>
        <p:blipFill rotWithShape="1">
          <a:blip r:embed="rId4">
            <a:alphaModFix/>
          </a:blip>
          <a:srcRect/>
          <a:stretch/>
        </p:blipFill>
        <p:spPr>
          <a:xfrm>
            <a:off x="7123750" y="1771750"/>
            <a:ext cx="646200" cy="646200"/>
          </a:xfrm>
          <a:prstGeom prst="rect">
            <a:avLst/>
          </a:prstGeom>
          <a:noFill/>
          <a:ln>
            <a:noFill/>
          </a:ln>
        </p:spPr>
      </p:pic>
      <p:sp>
        <p:nvSpPr>
          <p:cNvPr id="300" name="Google Shape;300;g6c25668923_0_1318"/>
          <p:cNvSpPr/>
          <p:nvPr/>
        </p:nvSpPr>
        <p:spPr>
          <a:xfrm>
            <a:off x="744525" y="2698725"/>
            <a:ext cx="4930200" cy="2779200"/>
          </a:xfrm>
          <a:prstGeom prst="rect">
            <a:avLst/>
          </a:prstGeom>
          <a:noFill/>
          <a:ln>
            <a:noFill/>
          </a:ln>
        </p:spPr>
        <p:txBody>
          <a:bodyPr spcFirstLastPara="1" wrap="square" lIns="91425" tIns="45700" rIns="91425" bIns="45700" anchor="t" anchorCtr="0">
            <a:noAutofit/>
          </a:bodyPr>
          <a:lstStyle/>
          <a:p>
            <a:pPr marL="457200" lvl="0" indent="-355600" algn="l" rtl="0">
              <a:spcBef>
                <a:spcPts val="640"/>
              </a:spcBef>
              <a:spcAft>
                <a:spcPts val="0"/>
              </a:spcAft>
              <a:buClr>
                <a:srgbClr val="434343"/>
              </a:buClr>
              <a:buSzPts val="2000"/>
              <a:buChar char="●"/>
            </a:pPr>
            <a:r>
              <a:rPr lang="en-US" sz="2000" b="1">
                <a:solidFill>
                  <a:srgbClr val="434343"/>
                </a:solidFill>
              </a:rPr>
              <a:t>Float → Categorical:  </a:t>
            </a:r>
            <a:endParaRPr sz="2000" b="1">
              <a:solidFill>
                <a:srgbClr val="434343"/>
              </a:solidFill>
            </a:endParaRPr>
          </a:p>
          <a:p>
            <a:pPr marL="457200" lvl="0" indent="0" algn="l" rtl="0">
              <a:spcBef>
                <a:spcPts val="640"/>
              </a:spcBef>
              <a:spcAft>
                <a:spcPts val="0"/>
              </a:spcAft>
              <a:buNone/>
            </a:pPr>
            <a:r>
              <a:rPr lang="en-US" sz="2000">
                <a:solidFill>
                  <a:srgbClr val="434343"/>
                </a:solidFill>
              </a:rPr>
              <a:t>such as </a:t>
            </a:r>
            <a:r>
              <a:rPr lang="en-US" sz="2000" i="1">
                <a:solidFill>
                  <a:srgbClr val="434343"/>
                </a:solidFill>
              </a:rPr>
              <a:t>ROOFCONDITIONID</a:t>
            </a:r>
            <a:endParaRPr sz="2000" i="1">
              <a:solidFill>
                <a:srgbClr val="434343"/>
              </a:solidFill>
            </a:endParaRPr>
          </a:p>
          <a:p>
            <a:pPr marL="457200" lvl="0" indent="-355600" algn="l" rtl="0">
              <a:spcBef>
                <a:spcPts val="640"/>
              </a:spcBef>
              <a:spcAft>
                <a:spcPts val="0"/>
              </a:spcAft>
              <a:buClr>
                <a:srgbClr val="434343"/>
              </a:buClr>
              <a:buSzPts val="2000"/>
              <a:buChar char="●"/>
            </a:pPr>
            <a:r>
              <a:rPr lang="en-US" sz="2000" b="1">
                <a:solidFill>
                  <a:srgbClr val="434343"/>
                </a:solidFill>
              </a:rPr>
              <a:t>Object → Categorical: </a:t>
            </a:r>
            <a:endParaRPr sz="2000" b="1">
              <a:solidFill>
                <a:srgbClr val="434343"/>
              </a:solidFill>
            </a:endParaRPr>
          </a:p>
          <a:p>
            <a:pPr marL="457200" lvl="0" indent="0" algn="l" rtl="0">
              <a:spcBef>
                <a:spcPts val="640"/>
              </a:spcBef>
              <a:spcAft>
                <a:spcPts val="0"/>
              </a:spcAft>
              <a:buNone/>
            </a:pPr>
            <a:r>
              <a:rPr lang="en-US" sz="2000">
                <a:solidFill>
                  <a:srgbClr val="434343"/>
                </a:solidFill>
              </a:rPr>
              <a:t>such as </a:t>
            </a:r>
            <a:r>
              <a:rPr lang="en-US" sz="2000" i="1">
                <a:solidFill>
                  <a:srgbClr val="434343"/>
                </a:solidFill>
              </a:rPr>
              <a:t>LISTING_STATUS</a:t>
            </a:r>
            <a:endParaRPr sz="2000" i="1">
              <a:solidFill>
                <a:srgbClr val="434343"/>
              </a:solidFill>
            </a:endParaRPr>
          </a:p>
          <a:p>
            <a:pPr marL="457200" lvl="0" indent="-355600" algn="l" rtl="0">
              <a:spcBef>
                <a:spcPts val="640"/>
              </a:spcBef>
              <a:spcAft>
                <a:spcPts val="0"/>
              </a:spcAft>
              <a:buClr>
                <a:srgbClr val="434343"/>
              </a:buClr>
              <a:buSzPts val="2000"/>
              <a:buChar char="●"/>
            </a:pPr>
            <a:r>
              <a:rPr lang="en-US" sz="2000" b="1">
                <a:solidFill>
                  <a:srgbClr val="434343"/>
                </a:solidFill>
              </a:rPr>
              <a:t>Object → Datetime: </a:t>
            </a:r>
            <a:endParaRPr sz="2000" b="1">
              <a:solidFill>
                <a:srgbClr val="434343"/>
              </a:solidFill>
            </a:endParaRPr>
          </a:p>
          <a:p>
            <a:pPr marL="457200" lvl="0" indent="0" algn="l" rtl="0">
              <a:spcBef>
                <a:spcPts val="640"/>
              </a:spcBef>
              <a:spcAft>
                <a:spcPts val="0"/>
              </a:spcAft>
              <a:buNone/>
            </a:pPr>
            <a:r>
              <a:rPr lang="en-US" sz="2000">
                <a:solidFill>
                  <a:srgbClr val="434343"/>
                </a:solidFill>
              </a:rPr>
              <a:t>such as </a:t>
            </a:r>
            <a:r>
              <a:rPr lang="en-US" sz="2000" i="1">
                <a:solidFill>
                  <a:srgbClr val="434343"/>
                </a:solidFill>
              </a:rPr>
              <a:t>LISTING_INITIAL_PUBLISH_DATE </a:t>
            </a:r>
            <a:endParaRPr sz="2000" b="1">
              <a:solidFill>
                <a:srgbClr val="434343"/>
              </a:solidFill>
            </a:endParaRPr>
          </a:p>
          <a:p>
            <a:pPr marL="0" marR="0" lvl="0" indent="0" algn="l" rtl="0">
              <a:spcBef>
                <a:spcPts val="0"/>
              </a:spcBef>
              <a:spcAft>
                <a:spcPts val="0"/>
              </a:spcAft>
              <a:buNone/>
            </a:pPr>
            <a:endParaRPr sz="2000">
              <a:solidFill>
                <a:srgbClr val="434343"/>
              </a:solidFill>
            </a:endParaRPr>
          </a:p>
        </p:txBody>
      </p:sp>
      <p:sp>
        <p:nvSpPr>
          <p:cNvPr id="301" name="Google Shape;301;g6c25668923_0_1318"/>
          <p:cNvSpPr/>
          <p:nvPr/>
        </p:nvSpPr>
        <p:spPr>
          <a:xfrm>
            <a:off x="6982150" y="2856950"/>
            <a:ext cx="4930200" cy="2558100"/>
          </a:xfrm>
          <a:prstGeom prst="rect">
            <a:avLst/>
          </a:prstGeom>
          <a:noFill/>
          <a:ln>
            <a:noFill/>
          </a:ln>
        </p:spPr>
        <p:txBody>
          <a:bodyPr spcFirstLastPara="1" wrap="square" lIns="91425" tIns="45700" rIns="91425" bIns="45700" anchor="t" anchorCtr="0">
            <a:noAutofit/>
          </a:bodyPr>
          <a:lstStyle/>
          <a:p>
            <a:pPr marL="609600" lvl="0" indent="-431800" algn="l" rtl="0">
              <a:spcBef>
                <a:spcPts val="640"/>
              </a:spcBef>
              <a:spcAft>
                <a:spcPts val="0"/>
              </a:spcAft>
              <a:buClr>
                <a:srgbClr val="434343"/>
              </a:buClr>
              <a:buSzPts val="2000"/>
              <a:buChar char="●"/>
            </a:pPr>
            <a:r>
              <a:rPr lang="en-US" sz="2000" b="1">
                <a:solidFill>
                  <a:srgbClr val="434343"/>
                </a:solidFill>
              </a:rPr>
              <a:t>Categorical feature: </a:t>
            </a:r>
            <a:endParaRPr sz="2000" b="1">
              <a:solidFill>
                <a:srgbClr val="434343"/>
              </a:solidFill>
            </a:endParaRPr>
          </a:p>
          <a:p>
            <a:pPr marL="342900" lvl="0" indent="0" algn="l" rtl="0">
              <a:spcBef>
                <a:spcPts val="640"/>
              </a:spcBef>
              <a:spcAft>
                <a:spcPts val="0"/>
              </a:spcAft>
              <a:buNone/>
            </a:pPr>
            <a:r>
              <a:rPr lang="en-US" sz="2000">
                <a:solidFill>
                  <a:srgbClr val="434343"/>
                </a:solidFill>
              </a:rPr>
              <a:t>create a new level</a:t>
            </a:r>
            <a:endParaRPr sz="2000">
              <a:solidFill>
                <a:srgbClr val="434343"/>
              </a:solidFill>
            </a:endParaRPr>
          </a:p>
          <a:p>
            <a:pPr marL="609600" lvl="0" indent="-431800" algn="l" rtl="0">
              <a:spcBef>
                <a:spcPts val="640"/>
              </a:spcBef>
              <a:spcAft>
                <a:spcPts val="0"/>
              </a:spcAft>
              <a:buClr>
                <a:srgbClr val="434343"/>
              </a:buClr>
              <a:buSzPts val="2000"/>
              <a:buChar char="●"/>
            </a:pPr>
            <a:r>
              <a:rPr lang="en-US" sz="2000" b="1">
                <a:solidFill>
                  <a:srgbClr val="434343"/>
                </a:solidFill>
              </a:rPr>
              <a:t>Numerical feature: </a:t>
            </a:r>
            <a:endParaRPr sz="2000" b="1">
              <a:solidFill>
                <a:srgbClr val="434343"/>
              </a:solidFill>
            </a:endParaRPr>
          </a:p>
          <a:p>
            <a:pPr marL="342900" lvl="0" indent="0" algn="l" rtl="0">
              <a:spcBef>
                <a:spcPts val="640"/>
              </a:spcBef>
              <a:spcAft>
                <a:spcPts val="0"/>
              </a:spcAft>
              <a:buNone/>
            </a:pPr>
            <a:r>
              <a:rPr lang="en-US" sz="2000">
                <a:solidFill>
                  <a:srgbClr val="434343"/>
                </a:solidFill>
              </a:rPr>
              <a:t>group by </a:t>
            </a:r>
            <a:r>
              <a:rPr lang="en-US" sz="2000" i="1">
                <a:solidFill>
                  <a:srgbClr val="434343"/>
                </a:solidFill>
              </a:rPr>
              <a:t>STATE</a:t>
            </a:r>
            <a:r>
              <a:rPr lang="en-US" sz="2000">
                <a:solidFill>
                  <a:srgbClr val="434343"/>
                </a:solidFill>
              </a:rPr>
              <a:t>, </a:t>
            </a:r>
            <a:endParaRPr sz="2000">
              <a:solidFill>
                <a:srgbClr val="434343"/>
              </a:solidFill>
            </a:endParaRPr>
          </a:p>
          <a:p>
            <a:pPr marL="342900" lvl="0" indent="0" algn="l" rtl="0">
              <a:spcBef>
                <a:spcPts val="640"/>
              </a:spcBef>
              <a:spcAft>
                <a:spcPts val="0"/>
              </a:spcAft>
              <a:buNone/>
            </a:pPr>
            <a:r>
              <a:rPr lang="en-US" sz="2000">
                <a:solidFill>
                  <a:srgbClr val="434343"/>
                </a:solidFill>
              </a:rPr>
              <a:t>filtered with price range of +- 20000,</a:t>
            </a:r>
            <a:endParaRPr sz="2000">
              <a:solidFill>
                <a:srgbClr val="434343"/>
              </a:solidFill>
            </a:endParaRPr>
          </a:p>
          <a:p>
            <a:pPr marL="342900" lvl="0" indent="0" algn="l" rtl="0">
              <a:spcBef>
                <a:spcPts val="640"/>
              </a:spcBef>
              <a:spcAft>
                <a:spcPts val="0"/>
              </a:spcAft>
              <a:buNone/>
            </a:pPr>
            <a:r>
              <a:rPr lang="en-US" sz="2000">
                <a:solidFill>
                  <a:srgbClr val="434343"/>
                </a:solidFill>
              </a:rPr>
              <a:t>then fill NA with the group’s median</a:t>
            </a:r>
            <a:endParaRPr sz="2000" b="1" i="1">
              <a:solidFill>
                <a:srgbClr val="434343"/>
              </a:solidFill>
            </a:endParaRPr>
          </a:p>
          <a:p>
            <a:pPr marL="0" marR="0" lvl="0" indent="0" algn="l" rtl="0">
              <a:spcBef>
                <a:spcPts val="0"/>
              </a:spcBef>
              <a:spcAft>
                <a:spcPts val="0"/>
              </a:spcAft>
              <a:buNone/>
            </a:pPr>
            <a:endParaRPr sz="2000">
              <a:solidFill>
                <a:srgbClr val="434343"/>
              </a:solidFill>
            </a:endParaRPr>
          </a:p>
        </p:txBody>
      </p:sp>
      <p:pic>
        <p:nvPicPr>
          <p:cNvPr id="302" name="Google Shape;302;g6c25668923_0_1318"/>
          <p:cNvPicPr preferRelativeResize="0"/>
          <p:nvPr/>
        </p:nvPicPr>
        <p:blipFill rotWithShape="1">
          <a:blip r:embed="rId5">
            <a:alphaModFix/>
          </a:blip>
          <a:srcRect/>
          <a:stretch/>
        </p:blipFill>
        <p:spPr>
          <a:xfrm>
            <a:off x="-6" y="-85950"/>
            <a:ext cx="2297637" cy="923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6c25668923_0_1390"/>
          <p:cNvSpPr txBox="1"/>
          <p:nvPr/>
        </p:nvSpPr>
        <p:spPr>
          <a:xfrm>
            <a:off x="4643700" y="194625"/>
            <a:ext cx="32511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17F42"/>
                </a:solidFill>
              </a:rPr>
              <a:t>Feature Engineering</a:t>
            </a:r>
            <a:endParaRPr b="1"/>
          </a:p>
        </p:txBody>
      </p:sp>
      <p:sp>
        <p:nvSpPr>
          <p:cNvPr id="309" name="Google Shape;309;g6c25668923_0_1390"/>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g6c25668923_0_1390"/>
          <p:cNvSpPr/>
          <p:nvPr/>
        </p:nvSpPr>
        <p:spPr>
          <a:xfrm>
            <a:off x="649325" y="1744600"/>
            <a:ext cx="4570500" cy="727200"/>
          </a:xfrm>
          <a:prstGeom prst="roundRect">
            <a:avLst>
              <a:gd name="adj" fmla="val 50000"/>
            </a:avLst>
          </a:prstGeom>
          <a:solidFill>
            <a:srgbClr val="F17F42">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1" name="Google Shape;311;g6c25668923_0_1390"/>
          <p:cNvPicPr preferRelativeResize="0"/>
          <p:nvPr/>
        </p:nvPicPr>
        <p:blipFill rotWithShape="1">
          <a:blip r:embed="rId3">
            <a:alphaModFix/>
          </a:blip>
          <a:srcRect/>
          <a:stretch/>
        </p:blipFill>
        <p:spPr>
          <a:xfrm>
            <a:off x="697842" y="1624851"/>
            <a:ext cx="910771" cy="921475"/>
          </a:xfrm>
          <a:prstGeom prst="rect">
            <a:avLst/>
          </a:prstGeom>
          <a:noFill/>
          <a:ln>
            <a:noFill/>
          </a:ln>
        </p:spPr>
      </p:pic>
      <p:sp>
        <p:nvSpPr>
          <p:cNvPr id="312" name="Google Shape;312;g6c25668923_0_1390"/>
          <p:cNvSpPr/>
          <p:nvPr/>
        </p:nvSpPr>
        <p:spPr>
          <a:xfrm>
            <a:off x="1608623" y="1879600"/>
            <a:ext cx="3902100" cy="592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chemeClr val="lt1"/>
                </a:solidFill>
              </a:rPr>
              <a:t>Create New Variables</a:t>
            </a:r>
            <a:endParaRPr sz="2200" b="1">
              <a:solidFill>
                <a:schemeClr val="lt1"/>
              </a:solidFill>
              <a:latin typeface="Calibri"/>
              <a:ea typeface="Calibri"/>
              <a:cs typeface="Calibri"/>
              <a:sym typeface="Calibri"/>
            </a:endParaRPr>
          </a:p>
        </p:txBody>
      </p:sp>
      <p:sp>
        <p:nvSpPr>
          <p:cNvPr id="313" name="Google Shape;313;g6c25668923_0_1390"/>
          <p:cNvSpPr/>
          <p:nvPr/>
        </p:nvSpPr>
        <p:spPr>
          <a:xfrm>
            <a:off x="6908575" y="1744600"/>
            <a:ext cx="4570500" cy="727200"/>
          </a:xfrm>
          <a:prstGeom prst="roundRect">
            <a:avLst>
              <a:gd name="adj" fmla="val 50000"/>
            </a:avLst>
          </a:prstGeom>
          <a:solidFill>
            <a:srgbClr val="99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g6c25668923_0_1390"/>
          <p:cNvSpPr/>
          <p:nvPr/>
        </p:nvSpPr>
        <p:spPr>
          <a:xfrm>
            <a:off x="8009675" y="1894250"/>
            <a:ext cx="29046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chemeClr val="lt1"/>
                </a:solidFill>
              </a:rPr>
              <a:t>Use Zillow API</a:t>
            </a:r>
            <a:endParaRPr sz="2200" b="1">
              <a:solidFill>
                <a:schemeClr val="lt1"/>
              </a:solidFill>
              <a:latin typeface="Calibri"/>
              <a:ea typeface="Calibri"/>
              <a:cs typeface="Calibri"/>
              <a:sym typeface="Calibri"/>
            </a:endParaRPr>
          </a:p>
        </p:txBody>
      </p:sp>
      <p:pic>
        <p:nvPicPr>
          <p:cNvPr id="315" name="Google Shape;315;g6c25668923_0_1390"/>
          <p:cNvPicPr preferRelativeResize="0"/>
          <p:nvPr/>
        </p:nvPicPr>
        <p:blipFill rotWithShape="1">
          <a:blip r:embed="rId4">
            <a:alphaModFix/>
          </a:blip>
          <a:srcRect/>
          <a:stretch/>
        </p:blipFill>
        <p:spPr>
          <a:xfrm>
            <a:off x="7123750" y="1771750"/>
            <a:ext cx="646200" cy="646200"/>
          </a:xfrm>
          <a:prstGeom prst="rect">
            <a:avLst/>
          </a:prstGeom>
          <a:noFill/>
          <a:ln>
            <a:noFill/>
          </a:ln>
        </p:spPr>
      </p:pic>
      <p:sp>
        <p:nvSpPr>
          <p:cNvPr id="316" name="Google Shape;316;g6c25668923_0_1390"/>
          <p:cNvSpPr/>
          <p:nvPr/>
        </p:nvSpPr>
        <p:spPr>
          <a:xfrm>
            <a:off x="309250" y="2746400"/>
            <a:ext cx="5657400" cy="3012300"/>
          </a:xfrm>
          <a:prstGeom prst="rect">
            <a:avLst/>
          </a:prstGeom>
          <a:noFill/>
          <a:ln>
            <a:noFill/>
          </a:ln>
        </p:spPr>
        <p:txBody>
          <a:bodyPr spcFirstLastPara="1" wrap="square" lIns="91425" tIns="45700" rIns="91425" bIns="45700" anchor="t" anchorCtr="0">
            <a:noAutofit/>
          </a:bodyPr>
          <a:lstStyle/>
          <a:p>
            <a:pPr marL="609600" lvl="0" indent="-419100" algn="l" rtl="0">
              <a:spcBef>
                <a:spcPts val="640"/>
              </a:spcBef>
              <a:spcAft>
                <a:spcPts val="0"/>
              </a:spcAft>
              <a:buClr>
                <a:srgbClr val="434343"/>
              </a:buClr>
              <a:buSzPts val="1800"/>
              <a:buChar char="●"/>
            </a:pPr>
            <a:r>
              <a:rPr lang="en-US" sz="1800" b="1" i="1">
                <a:solidFill>
                  <a:srgbClr val="434343"/>
                </a:solidFill>
              </a:rPr>
              <a:t>HOUSEAGE</a:t>
            </a:r>
            <a:r>
              <a:rPr lang="en-US" sz="1800" i="1">
                <a:solidFill>
                  <a:srgbClr val="434343"/>
                </a:solidFill>
              </a:rPr>
              <a:t>:</a:t>
            </a:r>
            <a:r>
              <a:rPr lang="en-US" sz="1800">
                <a:solidFill>
                  <a:srgbClr val="434343"/>
                </a:solidFill>
              </a:rPr>
              <a:t> the difference of </a:t>
            </a:r>
            <a:r>
              <a:rPr lang="en-US" sz="1800" i="1">
                <a:solidFill>
                  <a:srgbClr val="434343"/>
                </a:solidFill>
              </a:rPr>
              <a:t>YEARBUILT</a:t>
            </a:r>
            <a:r>
              <a:rPr lang="en-US" sz="1800">
                <a:solidFill>
                  <a:srgbClr val="434343"/>
                </a:solidFill>
              </a:rPr>
              <a:t> and current date</a:t>
            </a:r>
            <a:endParaRPr sz="1800">
              <a:solidFill>
                <a:srgbClr val="434343"/>
              </a:solidFill>
            </a:endParaRPr>
          </a:p>
          <a:p>
            <a:pPr marL="342900" lvl="0" indent="0" algn="l" rtl="0">
              <a:spcBef>
                <a:spcPts val="640"/>
              </a:spcBef>
              <a:spcAft>
                <a:spcPts val="0"/>
              </a:spcAft>
              <a:buNone/>
            </a:pPr>
            <a:endParaRPr sz="1800">
              <a:solidFill>
                <a:srgbClr val="434343"/>
              </a:solidFill>
            </a:endParaRPr>
          </a:p>
          <a:p>
            <a:pPr marL="609600" lvl="0" indent="-419100" algn="l" rtl="0">
              <a:spcBef>
                <a:spcPts val="640"/>
              </a:spcBef>
              <a:spcAft>
                <a:spcPts val="0"/>
              </a:spcAft>
              <a:buClr>
                <a:srgbClr val="434343"/>
              </a:buClr>
              <a:buSzPts val="1800"/>
              <a:buChar char="●"/>
            </a:pPr>
            <a:r>
              <a:rPr lang="en-US" sz="1800" b="1" i="1">
                <a:solidFill>
                  <a:srgbClr val="434343"/>
                </a:solidFill>
              </a:rPr>
              <a:t>INITIAL_PUBLISH_MONTH</a:t>
            </a:r>
            <a:r>
              <a:rPr lang="en-US" sz="1800">
                <a:solidFill>
                  <a:srgbClr val="434343"/>
                </a:solidFill>
              </a:rPr>
              <a:t>: extract month from </a:t>
            </a:r>
            <a:r>
              <a:rPr lang="en-US" sz="1800" i="1">
                <a:solidFill>
                  <a:srgbClr val="434343"/>
                </a:solidFill>
              </a:rPr>
              <a:t>LISTING_INITIAL_PUBLISH_DATE</a:t>
            </a:r>
            <a:endParaRPr sz="1800" i="1">
              <a:solidFill>
                <a:srgbClr val="434343"/>
              </a:solidFill>
            </a:endParaRPr>
          </a:p>
          <a:p>
            <a:pPr marL="342900" lvl="0" indent="0" algn="l" rtl="0">
              <a:spcBef>
                <a:spcPts val="640"/>
              </a:spcBef>
              <a:spcAft>
                <a:spcPts val="0"/>
              </a:spcAft>
              <a:buNone/>
            </a:pPr>
            <a:endParaRPr sz="1800" i="1">
              <a:solidFill>
                <a:srgbClr val="434343"/>
              </a:solidFill>
            </a:endParaRPr>
          </a:p>
          <a:p>
            <a:pPr marL="609600" lvl="0" indent="-419100" algn="l" rtl="0">
              <a:spcBef>
                <a:spcPts val="640"/>
              </a:spcBef>
              <a:spcAft>
                <a:spcPts val="0"/>
              </a:spcAft>
              <a:buClr>
                <a:srgbClr val="434343"/>
              </a:buClr>
              <a:buSzPts val="1800"/>
              <a:buChar char="●"/>
            </a:pPr>
            <a:r>
              <a:rPr lang="en-US" sz="1800" b="1" i="1">
                <a:solidFill>
                  <a:srgbClr val="434343"/>
                </a:solidFill>
              </a:rPr>
              <a:t>OFFER_MONTH</a:t>
            </a:r>
            <a:r>
              <a:rPr lang="en-US" sz="1800" i="1">
                <a:solidFill>
                  <a:srgbClr val="434343"/>
                </a:solidFill>
              </a:rPr>
              <a:t>: extract month from EVENT_UTC</a:t>
            </a:r>
            <a:endParaRPr sz="1800" b="1">
              <a:solidFill>
                <a:srgbClr val="434343"/>
              </a:solidFill>
            </a:endParaRPr>
          </a:p>
          <a:p>
            <a:pPr marL="0" marR="0" lvl="0" indent="0" algn="l" rtl="0">
              <a:spcBef>
                <a:spcPts val="0"/>
              </a:spcBef>
              <a:spcAft>
                <a:spcPts val="0"/>
              </a:spcAft>
              <a:buNone/>
            </a:pPr>
            <a:endParaRPr sz="1800">
              <a:solidFill>
                <a:srgbClr val="434343"/>
              </a:solidFill>
            </a:endParaRPr>
          </a:p>
        </p:txBody>
      </p:sp>
      <p:sp>
        <p:nvSpPr>
          <p:cNvPr id="317" name="Google Shape;317;g6c25668923_0_1390"/>
          <p:cNvSpPr/>
          <p:nvPr/>
        </p:nvSpPr>
        <p:spPr>
          <a:xfrm>
            <a:off x="6137725" y="2746400"/>
            <a:ext cx="6112200" cy="3629400"/>
          </a:xfrm>
          <a:prstGeom prst="rect">
            <a:avLst/>
          </a:prstGeom>
          <a:noFill/>
          <a:ln>
            <a:noFill/>
          </a:ln>
        </p:spPr>
        <p:txBody>
          <a:bodyPr spcFirstLastPara="1" wrap="square" lIns="91425" tIns="45700" rIns="91425" bIns="45700" anchor="t" anchorCtr="0">
            <a:noAutofit/>
          </a:bodyPr>
          <a:lstStyle/>
          <a:p>
            <a:pPr marL="609600" lvl="0" indent="-419100" algn="l" rtl="0">
              <a:spcBef>
                <a:spcPts val="640"/>
              </a:spcBef>
              <a:spcAft>
                <a:spcPts val="0"/>
              </a:spcAft>
              <a:buClr>
                <a:srgbClr val="434343"/>
              </a:buClr>
              <a:buSzPts val="1800"/>
              <a:buChar char="●"/>
            </a:pPr>
            <a:r>
              <a:rPr lang="en-US" sz="1800" b="1" i="1">
                <a:solidFill>
                  <a:srgbClr val="E36C09"/>
                </a:solidFill>
              </a:rPr>
              <a:t>ZESTIMATE</a:t>
            </a:r>
            <a:r>
              <a:rPr lang="en-US" sz="1800">
                <a:solidFill>
                  <a:srgbClr val="E36C09"/>
                </a:solidFill>
              </a:rPr>
              <a:t>:</a:t>
            </a:r>
            <a:r>
              <a:rPr lang="en-US" sz="1800">
                <a:solidFill>
                  <a:srgbClr val="434343"/>
                </a:solidFill>
              </a:rPr>
              <a:t> Zillow’s estimated market value for a home.</a:t>
            </a:r>
            <a:endParaRPr sz="1800">
              <a:solidFill>
                <a:srgbClr val="434343"/>
              </a:solidFill>
            </a:endParaRPr>
          </a:p>
          <a:p>
            <a:pPr marL="342900" lvl="0" indent="0" algn="l" rtl="0">
              <a:spcBef>
                <a:spcPts val="640"/>
              </a:spcBef>
              <a:spcAft>
                <a:spcPts val="0"/>
              </a:spcAft>
              <a:buNone/>
            </a:pPr>
            <a:endParaRPr sz="1800">
              <a:solidFill>
                <a:srgbClr val="434343"/>
              </a:solidFill>
            </a:endParaRPr>
          </a:p>
          <a:p>
            <a:pPr marL="609600" lvl="0" indent="-419100" algn="l" rtl="0">
              <a:spcBef>
                <a:spcPts val="640"/>
              </a:spcBef>
              <a:spcAft>
                <a:spcPts val="0"/>
              </a:spcAft>
              <a:buClr>
                <a:srgbClr val="434343"/>
              </a:buClr>
              <a:buSzPts val="1800"/>
              <a:buChar char="●"/>
            </a:pPr>
            <a:r>
              <a:rPr lang="en-US" sz="1800" b="1" i="1">
                <a:solidFill>
                  <a:srgbClr val="E36C09"/>
                </a:solidFill>
              </a:rPr>
              <a:t>ZESTIMATE_DIFFERENCE</a:t>
            </a:r>
            <a:r>
              <a:rPr lang="en-US" sz="1800" b="1">
                <a:solidFill>
                  <a:srgbClr val="434343"/>
                </a:solidFill>
              </a:rPr>
              <a:t>:</a:t>
            </a:r>
            <a:r>
              <a:rPr lang="en-US" sz="1800">
                <a:solidFill>
                  <a:srgbClr val="434343"/>
                </a:solidFill>
              </a:rPr>
              <a:t> the difference of Zillow’s estimated price and Roofstock listing price.</a:t>
            </a:r>
            <a:endParaRPr sz="1800">
              <a:solidFill>
                <a:srgbClr val="434343"/>
              </a:solidFill>
            </a:endParaRPr>
          </a:p>
          <a:p>
            <a:pPr marL="0" lvl="0" indent="0" algn="l" rtl="0">
              <a:spcBef>
                <a:spcPts val="640"/>
              </a:spcBef>
              <a:spcAft>
                <a:spcPts val="0"/>
              </a:spcAft>
              <a:buNone/>
            </a:pPr>
            <a:endParaRPr sz="1800">
              <a:solidFill>
                <a:srgbClr val="434343"/>
              </a:solidFill>
            </a:endParaRPr>
          </a:p>
          <a:p>
            <a:pPr marL="609600" lvl="0" indent="-419100" algn="l" rtl="0">
              <a:spcBef>
                <a:spcPts val="640"/>
              </a:spcBef>
              <a:spcAft>
                <a:spcPts val="0"/>
              </a:spcAft>
              <a:buClr>
                <a:srgbClr val="434343"/>
              </a:buClr>
              <a:buSzPts val="1800"/>
              <a:buChar char="●"/>
            </a:pPr>
            <a:r>
              <a:rPr lang="en-US" sz="1800" b="1" i="1">
                <a:solidFill>
                  <a:srgbClr val="E36C09"/>
                </a:solidFill>
              </a:rPr>
              <a:t>ZESTIMATE_DISCOUNT</a:t>
            </a:r>
            <a:r>
              <a:rPr lang="en-US" sz="1800">
                <a:solidFill>
                  <a:srgbClr val="E36C09"/>
                </a:solidFill>
              </a:rPr>
              <a:t>:</a:t>
            </a:r>
            <a:r>
              <a:rPr lang="en-US" sz="1800">
                <a:solidFill>
                  <a:srgbClr val="434343"/>
                </a:solidFill>
              </a:rPr>
              <a:t> the ratio of Zillow’s estimated price to Roofstock listing price.</a:t>
            </a:r>
            <a:endParaRPr sz="1800">
              <a:solidFill>
                <a:srgbClr val="434343"/>
              </a:solidFill>
            </a:endParaRPr>
          </a:p>
        </p:txBody>
      </p:sp>
      <p:pic>
        <p:nvPicPr>
          <p:cNvPr id="318" name="Google Shape;318;g6c25668923_0_1390"/>
          <p:cNvPicPr preferRelativeResize="0"/>
          <p:nvPr/>
        </p:nvPicPr>
        <p:blipFill rotWithShape="1">
          <a:blip r:embed="rId5">
            <a:alphaModFix/>
          </a:blip>
          <a:srcRect/>
          <a:stretch/>
        </p:blipFill>
        <p:spPr>
          <a:xfrm>
            <a:off x="-6" y="-85950"/>
            <a:ext cx="2297637" cy="923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cxnSp>
        <p:nvCxnSpPr>
          <p:cNvPr id="323" name="Google Shape;323;p14"/>
          <p:cNvCxnSpPr/>
          <p:nvPr/>
        </p:nvCxnSpPr>
        <p:spPr>
          <a:xfrm>
            <a:off x="-14990" y="2883024"/>
            <a:ext cx="6975000" cy="0"/>
          </a:xfrm>
          <a:prstGeom prst="straightConnector1">
            <a:avLst/>
          </a:prstGeom>
          <a:noFill/>
          <a:ln w="9525" cap="flat" cmpd="sng">
            <a:solidFill>
              <a:srgbClr val="53575A"/>
            </a:solidFill>
            <a:prstDash val="solid"/>
            <a:round/>
            <a:headEnd type="none" w="sm" len="sm"/>
            <a:tailEnd type="none" w="sm" len="sm"/>
          </a:ln>
        </p:spPr>
      </p:cxnSp>
      <p:sp>
        <p:nvSpPr>
          <p:cNvPr id="324" name="Google Shape;324;p14"/>
          <p:cNvSpPr/>
          <p:nvPr/>
        </p:nvSpPr>
        <p:spPr>
          <a:xfrm>
            <a:off x="1810969" y="2775012"/>
            <a:ext cx="216000" cy="216000"/>
          </a:xfrm>
          <a:prstGeom prst="ellipse">
            <a:avLst/>
          </a:prstGeom>
          <a:solidFill>
            <a:srgbClr val="F17F4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14"/>
          <p:cNvSpPr/>
          <p:nvPr/>
        </p:nvSpPr>
        <p:spPr>
          <a:xfrm>
            <a:off x="5392108" y="2775037"/>
            <a:ext cx="216000" cy="216000"/>
          </a:xfrm>
          <a:prstGeom prst="ellipse">
            <a:avLst/>
          </a:prstGeom>
          <a:solidFill>
            <a:srgbClr val="F17F4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14"/>
          <p:cNvSpPr/>
          <p:nvPr/>
        </p:nvSpPr>
        <p:spPr>
          <a:xfrm>
            <a:off x="7573902" y="1072473"/>
            <a:ext cx="3918300" cy="3977700"/>
          </a:xfrm>
          <a:prstGeom prst="ellipse">
            <a:avLst/>
          </a:prstGeom>
          <a:solidFill>
            <a:srgbClr val="F17F4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14"/>
          <p:cNvSpPr/>
          <p:nvPr/>
        </p:nvSpPr>
        <p:spPr>
          <a:xfrm>
            <a:off x="782125" y="1932525"/>
            <a:ext cx="2273700" cy="609000"/>
          </a:xfrm>
          <a:prstGeom prst="roundRect">
            <a:avLst>
              <a:gd name="adj" fmla="val 0"/>
            </a:avLst>
          </a:prstGeom>
          <a:solidFill>
            <a:srgbClr val="F17F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rPr>
              <a:t>Dummy Variable</a:t>
            </a:r>
            <a:endParaRPr sz="2000" b="1">
              <a:solidFill>
                <a:schemeClr val="lt1"/>
              </a:solidFill>
            </a:endParaRPr>
          </a:p>
        </p:txBody>
      </p:sp>
      <p:sp>
        <p:nvSpPr>
          <p:cNvPr id="328" name="Google Shape;328;p14"/>
          <p:cNvSpPr/>
          <p:nvPr/>
        </p:nvSpPr>
        <p:spPr>
          <a:xfrm>
            <a:off x="4472000" y="1932525"/>
            <a:ext cx="2160900" cy="609000"/>
          </a:xfrm>
          <a:prstGeom prst="roundRect">
            <a:avLst>
              <a:gd name="adj" fmla="val 12504"/>
            </a:avLst>
          </a:prstGeom>
          <a:solidFill>
            <a:srgbClr val="F3F3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434343"/>
                </a:solidFill>
              </a:rPr>
              <a:t>Scale Variable</a:t>
            </a:r>
            <a:endParaRPr sz="2000" b="1">
              <a:solidFill>
                <a:srgbClr val="434343"/>
              </a:solidFill>
            </a:endParaRPr>
          </a:p>
        </p:txBody>
      </p:sp>
      <p:sp>
        <p:nvSpPr>
          <p:cNvPr id="329" name="Google Shape;329;p14"/>
          <p:cNvSpPr/>
          <p:nvPr/>
        </p:nvSpPr>
        <p:spPr>
          <a:xfrm>
            <a:off x="168775" y="4251175"/>
            <a:ext cx="3500400" cy="1925700"/>
          </a:xfrm>
          <a:prstGeom prst="rect">
            <a:avLst/>
          </a:prstGeom>
          <a:noFill/>
          <a:ln>
            <a:noFill/>
          </a:ln>
        </p:spPr>
        <p:txBody>
          <a:bodyPr spcFirstLastPara="1" wrap="square" lIns="91425" tIns="45700" rIns="91425" bIns="45700" anchor="t" anchorCtr="0">
            <a:spAutoFit/>
          </a:bodyPr>
          <a:lstStyle/>
          <a:p>
            <a:pPr marL="0" lvl="0" indent="0" algn="l" rtl="0">
              <a:spcBef>
                <a:spcPts val="640"/>
              </a:spcBef>
              <a:spcAft>
                <a:spcPts val="0"/>
              </a:spcAft>
              <a:buClr>
                <a:schemeClr val="dk1"/>
              </a:buClr>
              <a:buSzPts val="1100"/>
              <a:buFont typeface="Arial"/>
              <a:buNone/>
            </a:pPr>
            <a:r>
              <a:rPr lang="en-US" sz="2000">
                <a:solidFill>
                  <a:srgbClr val="434343"/>
                </a:solidFill>
              </a:rPr>
              <a:t>Transform every level to a new variable, such as </a:t>
            </a:r>
            <a:r>
              <a:rPr lang="en-US" sz="2000" i="1">
                <a:solidFill>
                  <a:srgbClr val="434343"/>
                </a:solidFill>
              </a:rPr>
              <a:t>LISTING_STATUS_For_sale.</a:t>
            </a:r>
            <a:endParaRPr sz="2000">
              <a:solidFill>
                <a:srgbClr val="434343"/>
              </a:solidFill>
            </a:endParaRPr>
          </a:p>
        </p:txBody>
      </p:sp>
      <p:sp>
        <p:nvSpPr>
          <p:cNvPr id="330" name="Google Shape;330;p14"/>
          <p:cNvSpPr/>
          <p:nvPr/>
        </p:nvSpPr>
        <p:spPr>
          <a:xfrm>
            <a:off x="3844050" y="4251175"/>
            <a:ext cx="3722400" cy="1543800"/>
          </a:xfrm>
          <a:prstGeom prst="rect">
            <a:avLst/>
          </a:prstGeom>
          <a:noFill/>
          <a:ln>
            <a:noFill/>
          </a:ln>
        </p:spPr>
        <p:txBody>
          <a:bodyPr spcFirstLastPara="1" wrap="square" lIns="91425" tIns="45700" rIns="91425" bIns="45700" anchor="t" anchorCtr="0">
            <a:spAutoFit/>
          </a:bodyPr>
          <a:lstStyle/>
          <a:p>
            <a:pPr marL="342900" lvl="0" indent="0" algn="l" rtl="0">
              <a:spcBef>
                <a:spcPts val="640"/>
              </a:spcBef>
              <a:spcAft>
                <a:spcPts val="0"/>
              </a:spcAft>
              <a:buNone/>
            </a:pPr>
            <a:r>
              <a:rPr lang="en-US" sz="2000">
                <a:solidFill>
                  <a:srgbClr val="434343"/>
                </a:solidFill>
              </a:rPr>
              <a:t>Scale all numerical variables for distance-based modeling </a:t>
            </a:r>
            <a:endParaRPr sz="2000">
              <a:solidFill>
                <a:srgbClr val="434343"/>
              </a:solidFill>
            </a:endParaRPr>
          </a:p>
        </p:txBody>
      </p:sp>
      <p:sp>
        <p:nvSpPr>
          <p:cNvPr id="331" name="Google Shape;331;p14"/>
          <p:cNvSpPr/>
          <p:nvPr/>
        </p:nvSpPr>
        <p:spPr>
          <a:xfrm>
            <a:off x="8122023" y="3311577"/>
            <a:ext cx="2875800" cy="443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FFFF"/>
                </a:solidFill>
              </a:rPr>
              <a:t>Prepared for Data Modeling part</a:t>
            </a:r>
            <a:endParaRPr sz="2000" b="1">
              <a:solidFill>
                <a:srgbClr val="FFFFFF"/>
              </a:solidFill>
              <a:latin typeface="Calibri"/>
              <a:ea typeface="Calibri"/>
              <a:cs typeface="Calibri"/>
              <a:sym typeface="Calibri"/>
            </a:endParaRPr>
          </a:p>
        </p:txBody>
      </p:sp>
      <p:sp>
        <p:nvSpPr>
          <p:cNvPr id="332" name="Google Shape;332;p14"/>
          <p:cNvSpPr txBox="1"/>
          <p:nvPr/>
        </p:nvSpPr>
        <p:spPr>
          <a:xfrm>
            <a:off x="4625550" y="212800"/>
            <a:ext cx="29409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17F42"/>
                </a:solidFill>
              </a:rPr>
              <a:t>Feature Extraction</a:t>
            </a:r>
            <a:endParaRPr b="1"/>
          </a:p>
        </p:txBody>
      </p:sp>
      <p:sp>
        <p:nvSpPr>
          <p:cNvPr id="333" name="Google Shape;333;p14"/>
          <p:cNvSpPr/>
          <p:nvPr/>
        </p:nvSpPr>
        <p:spPr>
          <a:xfrm>
            <a:off x="5558982" y="753006"/>
            <a:ext cx="1074037" cy="83706"/>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4" name="Google Shape;334;p14"/>
          <p:cNvPicPr preferRelativeResize="0"/>
          <p:nvPr/>
        </p:nvPicPr>
        <p:blipFill rotWithShape="1">
          <a:blip r:embed="rId3">
            <a:alphaModFix/>
          </a:blip>
          <a:srcRect/>
          <a:stretch/>
        </p:blipFill>
        <p:spPr>
          <a:xfrm>
            <a:off x="-6" y="-85950"/>
            <a:ext cx="2297637" cy="923400"/>
          </a:xfrm>
          <a:prstGeom prst="rect">
            <a:avLst/>
          </a:prstGeom>
          <a:noFill/>
          <a:ln>
            <a:noFill/>
          </a:ln>
        </p:spPr>
      </p:pic>
      <p:pic>
        <p:nvPicPr>
          <p:cNvPr id="335" name="Google Shape;335;p14"/>
          <p:cNvPicPr preferRelativeResize="0"/>
          <p:nvPr/>
        </p:nvPicPr>
        <p:blipFill rotWithShape="1">
          <a:blip r:embed="rId4">
            <a:alphaModFix/>
          </a:blip>
          <a:srcRect/>
          <a:stretch/>
        </p:blipFill>
        <p:spPr>
          <a:xfrm>
            <a:off x="8767767" y="1529343"/>
            <a:ext cx="1584349" cy="1608367"/>
          </a:xfrm>
          <a:prstGeom prst="rect">
            <a:avLst/>
          </a:prstGeom>
          <a:noFill/>
          <a:ln>
            <a:noFill/>
          </a:ln>
        </p:spPr>
      </p:pic>
      <p:pic>
        <p:nvPicPr>
          <p:cNvPr id="336" name="Google Shape;336;p14"/>
          <p:cNvPicPr preferRelativeResize="0"/>
          <p:nvPr/>
        </p:nvPicPr>
        <p:blipFill rotWithShape="1">
          <a:blip r:embed="rId5">
            <a:alphaModFix/>
          </a:blip>
          <a:srcRect/>
          <a:stretch/>
        </p:blipFill>
        <p:spPr>
          <a:xfrm>
            <a:off x="1377463" y="3224481"/>
            <a:ext cx="1083022" cy="1083022"/>
          </a:xfrm>
          <a:prstGeom prst="rect">
            <a:avLst/>
          </a:prstGeom>
          <a:noFill/>
          <a:ln>
            <a:noFill/>
          </a:ln>
        </p:spPr>
      </p:pic>
      <p:pic>
        <p:nvPicPr>
          <p:cNvPr id="337" name="Google Shape;337;p14"/>
          <p:cNvPicPr preferRelativeResize="0"/>
          <p:nvPr/>
        </p:nvPicPr>
        <p:blipFill rotWithShape="1">
          <a:blip r:embed="rId5">
            <a:alphaModFix/>
          </a:blip>
          <a:srcRect/>
          <a:stretch/>
        </p:blipFill>
        <p:spPr>
          <a:xfrm>
            <a:off x="4988176" y="3224531"/>
            <a:ext cx="1083022" cy="1083022"/>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6c25668923_0_1527"/>
          <p:cNvSpPr txBox="1"/>
          <p:nvPr/>
        </p:nvSpPr>
        <p:spPr>
          <a:xfrm>
            <a:off x="4625550" y="212800"/>
            <a:ext cx="3342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17F42"/>
                </a:solidFill>
              </a:rPr>
              <a:t>Correlation Analysis</a:t>
            </a:r>
            <a:endParaRPr b="1"/>
          </a:p>
        </p:txBody>
      </p:sp>
      <p:sp>
        <p:nvSpPr>
          <p:cNvPr id="344" name="Google Shape;344;g6c25668923_0_1527"/>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5" name="Google Shape;345;g6c25668923_0_1527"/>
          <p:cNvPicPr preferRelativeResize="0"/>
          <p:nvPr/>
        </p:nvPicPr>
        <p:blipFill rotWithShape="1">
          <a:blip r:embed="rId3">
            <a:alphaModFix/>
          </a:blip>
          <a:srcRect/>
          <a:stretch/>
        </p:blipFill>
        <p:spPr>
          <a:xfrm>
            <a:off x="-6" y="-85950"/>
            <a:ext cx="2297637" cy="923400"/>
          </a:xfrm>
          <a:prstGeom prst="rect">
            <a:avLst/>
          </a:prstGeom>
          <a:noFill/>
          <a:ln>
            <a:noFill/>
          </a:ln>
        </p:spPr>
      </p:pic>
      <p:pic>
        <p:nvPicPr>
          <p:cNvPr id="346" name="Google Shape;346;g6c25668923_0_1527"/>
          <p:cNvPicPr preferRelativeResize="0"/>
          <p:nvPr/>
        </p:nvPicPr>
        <p:blipFill>
          <a:blip r:embed="rId4">
            <a:alphaModFix/>
          </a:blip>
          <a:stretch>
            <a:fillRect/>
          </a:stretch>
        </p:blipFill>
        <p:spPr>
          <a:xfrm>
            <a:off x="470233" y="1553500"/>
            <a:ext cx="10419928" cy="2461400"/>
          </a:xfrm>
          <a:prstGeom prst="rect">
            <a:avLst/>
          </a:prstGeom>
          <a:noFill/>
          <a:ln>
            <a:noFill/>
          </a:ln>
        </p:spPr>
      </p:pic>
      <p:sp>
        <p:nvSpPr>
          <p:cNvPr id="347" name="Google Shape;347;g6c25668923_0_1527"/>
          <p:cNvSpPr/>
          <p:nvPr/>
        </p:nvSpPr>
        <p:spPr>
          <a:xfrm>
            <a:off x="3358700" y="3118200"/>
            <a:ext cx="1013700" cy="310800"/>
          </a:xfrm>
          <a:prstGeom prst="rect">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348" name="Google Shape;348;g6c25668923_0_1527"/>
          <p:cNvSpPr/>
          <p:nvPr/>
        </p:nvSpPr>
        <p:spPr>
          <a:xfrm>
            <a:off x="604790" y="5054100"/>
            <a:ext cx="24558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b="1">
                <a:solidFill>
                  <a:srgbClr val="131313"/>
                </a:solidFill>
              </a:rPr>
              <a:t>Findings</a:t>
            </a:r>
            <a:endParaRPr sz="2200" b="1">
              <a:solidFill>
                <a:schemeClr val="dk1"/>
              </a:solidFill>
              <a:latin typeface="Calibri"/>
              <a:ea typeface="Calibri"/>
              <a:cs typeface="Calibri"/>
              <a:sym typeface="Calibri"/>
            </a:endParaRPr>
          </a:p>
        </p:txBody>
      </p:sp>
      <p:grpSp>
        <p:nvGrpSpPr>
          <p:cNvPr id="349" name="Google Shape;349;g6c25668923_0_1527"/>
          <p:cNvGrpSpPr/>
          <p:nvPr/>
        </p:nvGrpSpPr>
        <p:grpSpPr>
          <a:xfrm>
            <a:off x="838446" y="4282400"/>
            <a:ext cx="1988488" cy="1988488"/>
            <a:chOff x="1584246" y="1632925"/>
            <a:chExt cx="1988488" cy="1988488"/>
          </a:xfrm>
        </p:grpSpPr>
        <p:sp>
          <p:nvSpPr>
            <p:cNvPr id="350" name="Google Shape;350;g6c25668923_0_1527"/>
            <p:cNvSpPr/>
            <p:nvPr/>
          </p:nvSpPr>
          <p:spPr>
            <a:xfrm>
              <a:off x="1584246" y="1632925"/>
              <a:ext cx="1988488" cy="1988488"/>
            </a:xfrm>
            <a:custGeom>
              <a:avLst/>
              <a:gdLst/>
              <a:ahLst/>
              <a:cxnLst/>
              <a:rect l="l" t="t" r="r" b="b"/>
              <a:pathLst>
                <a:path w="2197224" h="2197224" extrusionOk="0">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solidFill>
              <a:srgbClr val="5357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1" name="Google Shape;351;g6c25668923_0_1527"/>
            <p:cNvSpPr/>
            <p:nvPr/>
          </p:nvSpPr>
          <p:spPr>
            <a:xfrm>
              <a:off x="1866127" y="1931346"/>
              <a:ext cx="1424400" cy="1424400"/>
            </a:xfrm>
            <a:prstGeom prst="ellipse">
              <a:avLst/>
            </a:prstGeom>
            <a:noFill/>
            <a:ln w="12700" cap="flat" cmpd="sng">
              <a:solidFill>
                <a:srgbClr val="53575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352" name="Google Shape;352;g6c25668923_0_1527"/>
          <p:cNvSpPr txBox="1">
            <a:spLocks noGrp="1"/>
          </p:cNvSpPr>
          <p:nvPr>
            <p:ph type="body" idx="4294967295"/>
          </p:nvPr>
        </p:nvSpPr>
        <p:spPr>
          <a:xfrm>
            <a:off x="3187950" y="4497600"/>
            <a:ext cx="7829400" cy="2131200"/>
          </a:xfrm>
          <a:prstGeom prst="rect">
            <a:avLst/>
          </a:prstGeom>
        </p:spPr>
        <p:txBody>
          <a:bodyPr spcFirstLastPara="1" wrap="square" lIns="91425" tIns="45700" rIns="91425" bIns="45700" anchor="t" anchorCtr="0">
            <a:noAutofit/>
          </a:bodyPr>
          <a:lstStyle/>
          <a:p>
            <a:pPr marL="0" lvl="0" indent="0" algn="l" rtl="0">
              <a:lnSpc>
                <a:spcPct val="115000"/>
              </a:lnSpc>
              <a:spcBef>
                <a:spcPts val="640"/>
              </a:spcBef>
              <a:spcAft>
                <a:spcPts val="0"/>
              </a:spcAft>
              <a:buNone/>
            </a:pPr>
            <a:r>
              <a:rPr lang="en-US" sz="1800">
                <a:latin typeface="Arial"/>
                <a:ea typeface="Arial"/>
                <a:cs typeface="Arial"/>
                <a:sym typeface="Arial"/>
              </a:rPr>
              <a:t>From the chart above, we can see that the correlation between </a:t>
            </a:r>
            <a:r>
              <a:rPr lang="en-US" sz="1800" i="1">
                <a:latin typeface="Arial"/>
                <a:ea typeface="Arial"/>
                <a:cs typeface="Arial"/>
                <a:sym typeface="Arial"/>
              </a:rPr>
              <a:t>LIST_PRICE</a:t>
            </a:r>
            <a:r>
              <a:rPr lang="en-US" sz="1800">
                <a:latin typeface="Arial"/>
                <a:ea typeface="Arial"/>
                <a:cs typeface="Arial"/>
                <a:sym typeface="Arial"/>
              </a:rPr>
              <a:t> and </a:t>
            </a:r>
            <a:r>
              <a:rPr lang="en-US" sz="1800" i="1">
                <a:latin typeface="Arial"/>
                <a:ea typeface="Arial"/>
                <a:cs typeface="Arial"/>
                <a:sym typeface="Arial"/>
              </a:rPr>
              <a:t>ZESTIMATE_DIFFERENCE</a:t>
            </a:r>
            <a:r>
              <a:rPr lang="en-US" sz="1800">
                <a:latin typeface="Arial"/>
                <a:ea typeface="Arial"/>
                <a:cs typeface="Arial"/>
                <a:sym typeface="Arial"/>
              </a:rPr>
              <a:t> is the lowest, about 0.22. </a:t>
            </a:r>
            <a:endParaRPr sz="1800">
              <a:latin typeface="Arial"/>
              <a:ea typeface="Arial"/>
              <a:cs typeface="Arial"/>
              <a:sym typeface="Arial"/>
            </a:endParaRPr>
          </a:p>
          <a:p>
            <a:pPr marL="0" lvl="0" indent="0" algn="l" rtl="0">
              <a:lnSpc>
                <a:spcPct val="115000"/>
              </a:lnSpc>
              <a:spcBef>
                <a:spcPts val="640"/>
              </a:spcBef>
              <a:spcAft>
                <a:spcPts val="0"/>
              </a:spcAft>
              <a:buNone/>
            </a:pPr>
            <a:r>
              <a:rPr lang="en-US" sz="1800">
                <a:latin typeface="Arial"/>
                <a:ea typeface="Arial"/>
                <a:cs typeface="Arial"/>
                <a:sym typeface="Arial"/>
              </a:rPr>
              <a:t>Thus, in the modeling part, we will only maintain </a:t>
            </a:r>
            <a:r>
              <a:rPr lang="en-US" sz="1800" i="1">
                <a:solidFill>
                  <a:srgbClr val="E36C09"/>
                </a:solidFill>
                <a:latin typeface="Arial"/>
                <a:ea typeface="Arial"/>
                <a:cs typeface="Arial"/>
                <a:sym typeface="Arial"/>
              </a:rPr>
              <a:t>ZESTIMATED_DIFFERECE</a:t>
            </a:r>
            <a:r>
              <a:rPr lang="en-US" sz="1800">
                <a:latin typeface="Arial"/>
                <a:ea typeface="Arial"/>
                <a:cs typeface="Arial"/>
                <a:sym typeface="Arial"/>
              </a:rPr>
              <a:t> to reduce the correlation impact on model interpretation. In addition, ZESTIMATE is more intuitive compared to ZESTIMATE_DISCOUNT.</a:t>
            </a:r>
            <a:endParaRPr sz="1800">
              <a:latin typeface="Arial"/>
              <a:ea typeface="Arial"/>
              <a:cs typeface="Arial"/>
              <a:sym typeface="Arial"/>
            </a:endParaRPr>
          </a:p>
        </p:txBody>
      </p:sp>
      <p:sp>
        <p:nvSpPr>
          <p:cNvPr id="353" name="Google Shape;353;g6c25668923_0_1527"/>
          <p:cNvSpPr txBox="1"/>
          <p:nvPr/>
        </p:nvSpPr>
        <p:spPr>
          <a:xfrm>
            <a:off x="604799" y="1553495"/>
            <a:ext cx="585300" cy="523200"/>
          </a:xfrm>
          <a:prstGeom prst="rect">
            <a:avLst/>
          </a:prstGeom>
          <a:solidFill>
            <a:srgbClr val="5357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F17F42"/>
                </a:solidFill>
                <a:latin typeface="Arial"/>
                <a:ea typeface="Arial"/>
                <a:cs typeface="Arial"/>
                <a:sym typeface="Arial"/>
              </a:rPr>
              <a:t>0</a:t>
            </a:r>
            <a:r>
              <a:rPr lang="en-US" sz="2800">
                <a:solidFill>
                  <a:srgbClr val="F17F42"/>
                </a:solidFill>
              </a:rPr>
              <a:t>1</a:t>
            </a:r>
            <a:endParaRPr sz="2800">
              <a:solidFill>
                <a:srgbClr val="F17F42"/>
              </a:solidFill>
              <a:latin typeface="Arial"/>
              <a:ea typeface="Arial"/>
              <a:cs typeface="Arial"/>
              <a:sym typeface="Arial"/>
            </a:endParaRPr>
          </a:p>
        </p:txBody>
      </p:sp>
      <p:sp>
        <p:nvSpPr>
          <p:cNvPr id="354" name="Google Shape;354;g6c25668923_0_1527"/>
          <p:cNvSpPr/>
          <p:nvPr/>
        </p:nvSpPr>
        <p:spPr>
          <a:xfrm>
            <a:off x="3358700" y="2712225"/>
            <a:ext cx="1013700" cy="310800"/>
          </a:xfrm>
          <a:prstGeom prst="rect">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6c25668923_0_1585"/>
          <p:cNvSpPr txBox="1"/>
          <p:nvPr/>
        </p:nvSpPr>
        <p:spPr>
          <a:xfrm>
            <a:off x="4625550" y="212800"/>
            <a:ext cx="3342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17F42"/>
                </a:solidFill>
              </a:rPr>
              <a:t>Correlation Analysis</a:t>
            </a:r>
            <a:endParaRPr b="1"/>
          </a:p>
        </p:txBody>
      </p:sp>
      <p:sp>
        <p:nvSpPr>
          <p:cNvPr id="361" name="Google Shape;361;g6c25668923_0_1585"/>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2" name="Google Shape;362;g6c25668923_0_1585"/>
          <p:cNvPicPr preferRelativeResize="0"/>
          <p:nvPr/>
        </p:nvPicPr>
        <p:blipFill rotWithShape="1">
          <a:blip r:embed="rId3">
            <a:alphaModFix/>
          </a:blip>
          <a:srcRect/>
          <a:stretch/>
        </p:blipFill>
        <p:spPr>
          <a:xfrm>
            <a:off x="-6" y="-85950"/>
            <a:ext cx="2297637" cy="923400"/>
          </a:xfrm>
          <a:prstGeom prst="rect">
            <a:avLst/>
          </a:prstGeom>
          <a:noFill/>
          <a:ln>
            <a:noFill/>
          </a:ln>
        </p:spPr>
      </p:pic>
      <p:pic>
        <p:nvPicPr>
          <p:cNvPr id="363" name="Google Shape;363;g6c25668923_0_1585"/>
          <p:cNvPicPr preferRelativeResize="0"/>
          <p:nvPr/>
        </p:nvPicPr>
        <p:blipFill>
          <a:blip r:embed="rId4">
            <a:alphaModFix/>
          </a:blip>
          <a:stretch>
            <a:fillRect/>
          </a:stretch>
        </p:blipFill>
        <p:spPr>
          <a:xfrm>
            <a:off x="5290150" y="1063400"/>
            <a:ext cx="6688225" cy="5661176"/>
          </a:xfrm>
          <a:prstGeom prst="rect">
            <a:avLst/>
          </a:prstGeom>
          <a:noFill/>
          <a:ln>
            <a:noFill/>
          </a:ln>
        </p:spPr>
      </p:pic>
      <p:sp>
        <p:nvSpPr>
          <p:cNvPr id="364" name="Google Shape;364;g6c25668923_0_1585"/>
          <p:cNvSpPr txBox="1"/>
          <p:nvPr/>
        </p:nvSpPr>
        <p:spPr>
          <a:xfrm>
            <a:off x="2123710" y="1147580"/>
            <a:ext cx="585300" cy="523200"/>
          </a:xfrm>
          <a:prstGeom prst="rect">
            <a:avLst/>
          </a:prstGeom>
          <a:solidFill>
            <a:srgbClr val="F17F4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53575A"/>
                </a:solidFill>
                <a:latin typeface="Arial"/>
                <a:ea typeface="Arial"/>
                <a:cs typeface="Arial"/>
                <a:sym typeface="Arial"/>
              </a:rPr>
              <a:t>0</a:t>
            </a:r>
            <a:r>
              <a:rPr lang="en-US" sz="2800">
                <a:solidFill>
                  <a:srgbClr val="53575A"/>
                </a:solidFill>
              </a:rPr>
              <a:t>2</a:t>
            </a:r>
            <a:endParaRPr sz="2800">
              <a:solidFill>
                <a:srgbClr val="53575A"/>
              </a:solidFill>
              <a:latin typeface="Arial"/>
              <a:ea typeface="Arial"/>
              <a:cs typeface="Arial"/>
              <a:sym typeface="Arial"/>
            </a:endParaRPr>
          </a:p>
        </p:txBody>
      </p:sp>
      <p:sp>
        <p:nvSpPr>
          <p:cNvPr id="365" name="Google Shape;365;g6c25668923_0_1585"/>
          <p:cNvSpPr txBox="1"/>
          <p:nvPr/>
        </p:nvSpPr>
        <p:spPr>
          <a:xfrm>
            <a:off x="526595" y="1209082"/>
            <a:ext cx="16917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53575A"/>
                </a:solidFill>
              </a:rPr>
              <a:t>Findings</a:t>
            </a:r>
            <a:endParaRPr sz="2200" b="1"/>
          </a:p>
        </p:txBody>
      </p:sp>
      <p:sp>
        <p:nvSpPr>
          <p:cNvPr id="366" name="Google Shape;366;g6c25668923_0_1585"/>
          <p:cNvSpPr/>
          <p:nvPr/>
        </p:nvSpPr>
        <p:spPr>
          <a:xfrm>
            <a:off x="526600" y="1980900"/>
            <a:ext cx="4494000" cy="3926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000">
                <a:solidFill>
                  <a:srgbClr val="434343"/>
                </a:solidFill>
              </a:rPr>
              <a:t>From the heatmap of financial information, it can be seen that some variables are highly correlated with each other, such as </a:t>
            </a:r>
            <a:r>
              <a:rPr lang="en-US" sz="2000" i="1">
                <a:solidFill>
                  <a:srgbClr val="434343"/>
                </a:solidFill>
              </a:rPr>
              <a:t>COMPUTED_GROSS_RATE </a:t>
            </a:r>
            <a:r>
              <a:rPr lang="en-US" sz="2000">
                <a:solidFill>
                  <a:srgbClr val="434343"/>
                </a:solidFill>
              </a:rPr>
              <a:t>and </a:t>
            </a:r>
            <a:r>
              <a:rPr lang="en-US" sz="2000" i="1">
                <a:solidFill>
                  <a:srgbClr val="434343"/>
                </a:solidFill>
              </a:rPr>
              <a:t>COMPUTED_CAP_RATE</a:t>
            </a:r>
            <a:r>
              <a:rPr lang="en-US" sz="2000">
                <a:solidFill>
                  <a:srgbClr val="434343"/>
                </a:solidFill>
              </a:rPr>
              <a:t>.</a:t>
            </a:r>
            <a:endParaRPr sz="2000">
              <a:solidFill>
                <a:srgbClr val="434343"/>
              </a:solidFill>
            </a:endParaRPr>
          </a:p>
          <a:p>
            <a:pPr marL="0" lvl="0" indent="0" algn="l" rtl="0">
              <a:lnSpc>
                <a:spcPct val="115000"/>
              </a:lnSpc>
              <a:spcBef>
                <a:spcPts val="1600"/>
              </a:spcBef>
              <a:spcAft>
                <a:spcPts val="1600"/>
              </a:spcAft>
              <a:buClr>
                <a:schemeClr val="dk1"/>
              </a:buClr>
              <a:buSzPts val="1100"/>
              <a:buFont typeface="Arial"/>
              <a:buNone/>
            </a:pPr>
            <a:r>
              <a:rPr lang="en-US" sz="2000">
                <a:solidFill>
                  <a:srgbClr val="434343"/>
                </a:solidFill>
              </a:rPr>
              <a:t>In the EDA part, we will choose one of two highly correlated variables to analyze.</a:t>
            </a:r>
            <a:endParaRPr sz="2000">
              <a:solidFill>
                <a:srgbClr val="43434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6c25668923_0_1598"/>
          <p:cNvSpPr txBox="1"/>
          <p:nvPr/>
        </p:nvSpPr>
        <p:spPr>
          <a:xfrm>
            <a:off x="4625550" y="212800"/>
            <a:ext cx="3342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17F42"/>
                </a:solidFill>
              </a:rPr>
              <a:t>Correlation Analysis</a:t>
            </a:r>
            <a:endParaRPr b="1"/>
          </a:p>
        </p:txBody>
      </p:sp>
      <p:sp>
        <p:nvSpPr>
          <p:cNvPr id="373" name="Google Shape;373;g6c25668923_0_1598"/>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4" name="Google Shape;374;g6c25668923_0_1598"/>
          <p:cNvPicPr preferRelativeResize="0"/>
          <p:nvPr/>
        </p:nvPicPr>
        <p:blipFill rotWithShape="1">
          <a:blip r:embed="rId3">
            <a:alphaModFix/>
          </a:blip>
          <a:srcRect/>
          <a:stretch/>
        </p:blipFill>
        <p:spPr>
          <a:xfrm>
            <a:off x="-6" y="-9750"/>
            <a:ext cx="2297637" cy="923400"/>
          </a:xfrm>
          <a:prstGeom prst="rect">
            <a:avLst/>
          </a:prstGeom>
          <a:noFill/>
          <a:ln>
            <a:noFill/>
          </a:ln>
        </p:spPr>
      </p:pic>
      <p:pic>
        <p:nvPicPr>
          <p:cNvPr id="375" name="Google Shape;375;g6c25668923_0_1598"/>
          <p:cNvPicPr preferRelativeResize="0"/>
          <p:nvPr/>
        </p:nvPicPr>
        <p:blipFill>
          <a:blip r:embed="rId4">
            <a:alphaModFix/>
          </a:blip>
          <a:stretch>
            <a:fillRect/>
          </a:stretch>
        </p:blipFill>
        <p:spPr>
          <a:xfrm>
            <a:off x="104200" y="1248200"/>
            <a:ext cx="6353601" cy="5214576"/>
          </a:xfrm>
          <a:prstGeom prst="rect">
            <a:avLst/>
          </a:prstGeom>
          <a:noFill/>
          <a:ln>
            <a:noFill/>
          </a:ln>
        </p:spPr>
      </p:pic>
      <p:sp>
        <p:nvSpPr>
          <p:cNvPr id="376" name="Google Shape;376;g6c25668923_0_1598"/>
          <p:cNvSpPr txBox="1"/>
          <p:nvPr/>
        </p:nvSpPr>
        <p:spPr>
          <a:xfrm>
            <a:off x="8230085" y="1248205"/>
            <a:ext cx="585300" cy="523200"/>
          </a:xfrm>
          <a:prstGeom prst="rect">
            <a:avLst/>
          </a:pr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FFFFFF"/>
                </a:solidFill>
                <a:latin typeface="Arial"/>
                <a:ea typeface="Arial"/>
                <a:cs typeface="Arial"/>
                <a:sym typeface="Arial"/>
              </a:rPr>
              <a:t>0</a:t>
            </a:r>
            <a:r>
              <a:rPr lang="en-US" sz="2800">
                <a:solidFill>
                  <a:srgbClr val="FFFFFF"/>
                </a:solidFill>
              </a:rPr>
              <a:t>3</a:t>
            </a:r>
            <a:endParaRPr sz="2800">
              <a:solidFill>
                <a:srgbClr val="FFFFFF"/>
              </a:solidFill>
              <a:latin typeface="Arial"/>
              <a:ea typeface="Arial"/>
              <a:cs typeface="Arial"/>
              <a:sym typeface="Arial"/>
            </a:endParaRPr>
          </a:p>
        </p:txBody>
      </p:sp>
      <p:sp>
        <p:nvSpPr>
          <p:cNvPr id="377" name="Google Shape;377;g6c25668923_0_1598"/>
          <p:cNvSpPr txBox="1"/>
          <p:nvPr/>
        </p:nvSpPr>
        <p:spPr>
          <a:xfrm>
            <a:off x="6632970" y="1309707"/>
            <a:ext cx="16917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53575A"/>
                </a:solidFill>
              </a:rPr>
              <a:t>Findings</a:t>
            </a:r>
            <a:endParaRPr sz="2200" b="1"/>
          </a:p>
        </p:txBody>
      </p:sp>
      <p:sp>
        <p:nvSpPr>
          <p:cNvPr id="378" name="Google Shape;378;g6c25668923_0_1598"/>
          <p:cNvSpPr/>
          <p:nvPr/>
        </p:nvSpPr>
        <p:spPr>
          <a:xfrm>
            <a:off x="6632975" y="2182900"/>
            <a:ext cx="5355000" cy="3248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sz="2000">
                <a:solidFill>
                  <a:srgbClr val="434343"/>
                </a:solidFill>
              </a:rPr>
              <a:t>The house property features are highly correlated with each other, such as </a:t>
            </a:r>
            <a:r>
              <a:rPr lang="en-US" sz="2000" i="1">
                <a:solidFill>
                  <a:srgbClr val="434343"/>
                </a:solidFill>
              </a:rPr>
              <a:t>OWNERELECTRIC</a:t>
            </a:r>
            <a:r>
              <a:rPr lang="en-US" sz="2000">
                <a:solidFill>
                  <a:srgbClr val="434343"/>
                </a:solidFill>
              </a:rPr>
              <a:t> and </a:t>
            </a:r>
            <a:r>
              <a:rPr lang="en-US" sz="2000" i="1">
                <a:solidFill>
                  <a:srgbClr val="434343"/>
                </a:solidFill>
              </a:rPr>
              <a:t>OWNERGAS</a:t>
            </a:r>
            <a:r>
              <a:rPr lang="en-US" sz="2000">
                <a:solidFill>
                  <a:srgbClr val="434343"/>
                </a:solidFill>
              </a:rPr>
              <a:t>, </a:t>
            </a:r>
            <a:r>
              <a:rPr lang="en-US" sz="2000" i="1">
                <a:solidFill>
                  <a:srgbClr val="434343"/>
                </a:solidFill>
              </a:rPr>
              <a:t>OWNERWASHER </a:t>
            </a:r>
            <a:r>
              <a:rPr lang="en-US" sz="2000">
                <a:solidFill>
                  <a:srgbClr val="434343"/>
                </a:solidFill>
              </a:rPr>
              <a:t>and </a:t>
            </a:r>
            <a:r>
              <a:rPr lang="en-US" sz="2000" i="1">
                <a:solidFill>
                  <a:srgbClr val="434343"/>
                </a:solidFill>
              </a:rPr>
              <a:t>OWNERSTOVE</a:t>
            </a:r>
            <a:r>
              <a:rPr lang="en-US" sz="2000">
                <a:solidFill>
                  <a:srgbClr val="434343"/>
                </a:solidFill>
              </a:rPr>
              <a:t>. </a:t>
            </a:r>
            <a:endParaRPr sz="2000">
              <a:solidFill>
                <a:srgbClr val="434343"/>
              </a:solidFill>
            </a:endParaRPr>
          </a:p>
          <a:p>
            <a:pPr marL="0" lvl="0" indent="0" algn="l" rtl="0">
              <a:lnSpc>
                <a:spcPct val="115000"/>
              </a:lnSpc>
              <a:spcBef>
                <a:spcPts val="1600"/>
              </a:spcBef>
              <a:spcAft>
                <a:spcPts val="1600"/>
              </a:spcAft>
              <a:buSzPts val="1100"/>
              <a:buNone/>
            </a:pPr>
            <a:r>
              <a:rPr lang="en-US" sz="2000">
                <a:solidFill>
                  <a:srgbClr val="434343"/>
                </a:solidFill>
              </a:rPr>
              <a:t>Thus, we would use </a:t>
            </a:r>
            <a:r>
              <a:rPr lang="en-US" sz="2000" b="1">
                <a:solidFill>
                  <a:srgbClr val="434343"/>
                </a:solidFill>
              </a:rPr>
              <a:t>Principal Component Analysis</a:t>
            </a:r>
            <a:r>
              <a:rPr lang="en-US" sz="2000">
                <a:solidFill>
                  <a:srgbClr val="434343"/>
                </a:solidFill>
              </a:rPr>
              <a:t> (PCA) to combine those features in future modeling part.</a:t>
            </a:r>
            <a:endParaRPr sz="2000">
              <a:solidFill>
                <a:srgbClr val="43434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g6c25668923_0_1609"/>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384" name="Google Shape;384;g6c25668923_0_1609"/>
          <p:cNvSpPr txBox="1"/>
          <p:nvPr/>
        </p:nvSpPr>
        <p:spPr>
          <a:xfrm>
            <a:off x="3788225" y="291300"/>
            <a:ext cx="46155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17F42"/>
                </a:solidFill>
              </a:rPr>
              <a:t>Principal Component Analysis</a:t>
            </a:r>
            <a:endParaRPr b="1"/>
          </a:p>
        </p:txBody>
      </p:sp>
      <p:sp>
        <p:nvSpPr>
          <p:cNvPr id="385" name="Google Shape;385;g6c25668923_0_1609"/>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g6c25668923_0_1609"/>
          <p:cNvSpPr txBox="1"/>
          <p:nvPr/>
        </p:nvSpPr>
        <p:spPr>
          <a:xfrm>
            <a:off x="791865" y="1357963"/>
            <a:ext cx="3580800" cy="1226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2400">
                <a:solidFill>
                  <a:srgbClr val="000000"/>
                </a:solidFill>
              </a:rPr>
              <a:t>PCA</a:t>
            </a:r>
            <a:endParaRPr sz="2400">
              <a:solidFill>
                <a:srgbClr val="000000"/>
              </a:solidFill>
            </a:endParaRPr>
          </a:p>
        </p:txBody>
      </p:sp>
      <p:pic>
        <p:nvPicPr>
          <p:cNvPr id="387" name="Google Shape;387;g6c25668923_0_1609"/>
          <p:cNvPicPr preferRelativeResize="0"/>
          <p:nvPr/>
        </p:nvPicPr>
        <p:blipFill>
          <a:blip r:embed="rId4">
            <a:alphaModFix/>
          </a:blip>
          <a:stretch>
            <a:fillRect/>
          </a:stretch>
        </p:blipFill>
        <p:spPr>
          <a:xfrm>
            <a:off x="6075450" y="1672542"/>
            <a:ext cx="6116525" cy="4749670"/>
          </a:xfrm>
          <a:prstGeom prst="rect">
            <a:avLst/>
          </a:prstGeom>
          <a:noFill/>
          <a:ln>
            <a:noFill/>
          </a:ln>
        </p:spPr>
      </p:pic>
      <p:pic>
        <p:nvPicPr>
          <p:cNvPr id="388" name="Google Shape;388;g6c25668923_0_1609"/>
          <p:cNvPicPr preferRelativeResize="0"/>
          <p:nvPr/>
        </p:nvPicPr>
        <p:blipFill>
          <a:blip r:embed="rId5">
            <a:alphaModFix/>
          </a:blip>
          <a:stretch>
            <a:fillRect/>
          </a:stretch>
        </p:blipFill>
        <p:spPr>
          <a:xfrm>
            <a:off x="112338" y="1732100"/>
            <a:ext cx="5963124" cy="4630550"/>
          </a:xfrm>
          <a:prstGeom prst="rect">
            <a:avLst/>
          </a:prstGeom>
          <a:noFill/>
          <a:ln>
            <a:noFill/>
          </a:ln>
        </p:spPr>
      </p:pic>
      <p:sp>
        <p:nvSpPr>
          <p:cNvPr id="389" name="Google Shape;389;g6c25668923_0_1609"/>
          <p:cNvSpPr txBox="1"/>
          <p:nvPr/>
        </p:nvSpPr>
        <p:spPr>
          <a:xfrm>
            <a:off x="363825" y="1434175"/>
            <a:ext cx="5548200" cy="7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434343"/>
                </a:solidFill>
              </a:rPr>
              <a:t>Financial variables(totally 28 variables)-&gt;</a:t>
            </a:r>
            <a:r>
              <a:rPr lang="en-US" sz="2000" b="1">
                <a:solidFill>
                  <a:srgbClr val="434343"/>
                </a:solidFill>
              </a:rPr>
              <a:t>8</a:t>
            </a:r>
            <a:r>
              <a:rPr lang="en-US" sz="2000">
                <a:solidFill>
                  <a:srgbClr val="434343"/>
                </a:solidFill>
              </a:rPr>
              <a:t> PCs</a:t>
            </a:r>
            <a:endParaRPr sz="2000">
              <a:solidFill>
                <a:srgbClr val="434343"/>
              </a:solidFill>
            </a:endParaRPr>
          </a:p>
        </p:txBody>
      </p:sp>
      <p:sp>
        <p:nvSpPr>
          <p:cNvPr id="390" name="Google Shape;390;g6c25668923_0_1609"/>
          <p:cNvSpPr txBox="1"/>
          <p:nvPr/>
        </p:nvSpPr>
        <p:spPr>
          <a:xfrm>
            <a:off x="6341925" y="1434175"/>
            <a:ext cx="5764500" cy="47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434343"/>
                </a:solidFill>
              </a:rPr>
              <a:t>Owner Property variables(totally 12 variables)-&gt;</a:t>
            </a:r>
            <a:r>
              <a:rPr lang="en-US" sz="2000" b="1">
                <a:solidFill>
                  <a:srgbClr val="434343"/>
                </a:solidFill>
              </a:rPr>
              <a:t>4 </a:t>
            </a:r>
            <a:r>
              <a:rPr lang="en-US" sz="2000">
                <a:solidFill>
                  <a:srgbClr val="434343"/>
                </a:solidFill>
              </a:rPr>
              <a:t>PCs</a:t>
            </a:r>
            <a:endParaRPr sz="2000">
              <a:solidFill>
                <a:srgbClr val="434343"/>
              </a:solidFill>
            </a:endParaRPr>
          </a:p>
        </p:txBody>
      </p:sp>
      <p:cxnSp>
        <p:nvCxnSpPr>
          <p:cNvPr id="391" name="Google Shape;391;g6c25668923_0_1609"/>
          <p:cNvCxnSpPr/>
          <p:nvPr/>
        </p:nvCxnSpPr>
        <p:spPr>
          <a:xfrm>
            <a:off x="2746850" y="2884400"/>
            <a:ext cx="36300" cy="2409300"/>
          </a:xfrm>
          <a:prstGeom prst="straightConnector1">
            <a:avLst/>
          </a:prstGeom>
          <a:noFill/>
          <a:ln w="28575" cap="flat" cmpd="sng">
            <a:solidFill>
              <a:srgbClr val="FF0000"/>
            </a:solidFill>
            <a:prstDash val="dash"/>
            <a:round/>
            <a:headEnd type="none" w="med" len="med"/>
            <a:tailEnd type="none" w="med" len="med"/>
          </a:ln>
        </p:spPr>
      </p:cxnSp>
      <p:cxnSp>
        <p:nvCxnSpPr>
          <p:cNvPr id="392" name="Google Shape;392;g6c25668923_0_1609"/>
          <p:cNvCxnSpPr/>
          <p:nvPr/>
        </p:nvCxnSpPr>
        <p:spPr>
          <a:xfrm>
            <a:off x="8029100" y="2982225"/>
            <a:ext cx="11400" cy="2347800"/>
          </a:xfrm>
          <a:prstGeom prst="straightConnector1">
            <a:avLst/>
          </a:prstGeom>
          <a:noFill/>
          <a:ln w="28575" cap="flat" cmpd="sng">
            <a:solidFill>
              <a:srgbClr val="FF0000"/>
            </a:solidFill>
            <a:prstDash val="dash"/>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6c25668923_0_1662"/>
          <p:cNvSpPr txBox="1"/>
          <p:nvPr/>
        </p:nvSpPr>
        <p:spPr>
          <a:xfrm>
            <a:off x="3788250" y="291300"/>
            <a:ext cx="46155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17F42"/>
                </a:solidFill>
              </a:rPr>
              <a:t>Training Dataset Preparation</a:t>
            </a:r>
            <a:endParaRPr b="1"/>
          </a:p>
        </p:txBody>
      </p:sp>
      <p:sp>
        <p:nvSpPr>
          <p:cNvPr id="399" name="Google Shape;399;g6c25668923_0_1662"/>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0" name="Google Shape;400;g6c25668923_0_1662"/>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401" name="Google Shape;401;g6c25668923_0_1662"/>
          <p:cNvSpPr/>
          <p:nvPr/>
        </p:nvSpPr>
        <p:spPr>
          <a:xfrm rot="5400000">
            <a:off x="5347713" y="1337851"/>
            <a:ext cx="925123" cy="1193837"/>
          </a:xfrm>
          <a:custGeom>
            <a:avLst/>
            <a:gdLst/>
            <a:ahLst/>
            <a:cxnLst/>
            <a:rect l="l" t="t" r="r" b="b"/>
            <a:pathLst>
              <a:path w="648072" h="571214" extrusionOk="0">
                <a:moveTo>
                  <a:pt x="0" y="0"/>
                </a:moveTo>
                <a:lnTo>
                  <a:pt x="648072" y="0"/>
                </a:lnTo>
                <a:lnTo>
                  <a:pt x="648072" y="432048"/>
                </a:lnTo>
                <a:lnTo>
                  <a:pt x="404753" y="432048"/>
                </a:lnTo>
                <a:lnTo>
                  <a:pt x="324037" y="571214"/>
                </a:lnTo>
                <a:lnTo>
                  <a:pt x="243321" y="432048"/>
                </a:lnTo>
                <a:lnTo>
                  <a:pt x="0" y="432048"/>
                </a:lnTo>
                <a:close/>
              </a:path>
            </a:pathLst>
          </a:custGeom>
          <a:solidFill>
            <a:srgbClr val="F17F42"/>
          </a:solidFill>
          <a:ln>
            <a:noFill/>
          </a:ln>
        </p:spPr>
        <p:txBody>
          <a:bodyPr spcFirstLastPara="1" wrap="square" lIns="91425" tIns="45700" rIns="91425" bIns="4320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2" name="Google Shape;402;g6c25668923_0_1662"/>
          <p:cNvSpPr/>
          <p:nvPr/>
        </p:nvSpPr>
        <p:spPr>
          <a:xfrm rot="-5400000" flipH="1">
            <a:off x="6528765" y="2034040"/>
            <a:ext cx="925123" cy="1193837"/>
          </a:xfrm>
          <a:custGeom>
            <a:avLst/>
            <a:gdLst/>
            <a:ahLst/>
            <a:cxnLst/>
            <a:rect l="l" t="t" r="r" b="b"/>
            <a:pathLst>
              <a:path w="648072" h="571214" extrusionOk="0">
                <a:moveTo>
                  <a:pt x="0" y="0"/>
                </a:moveTo>
                <a:lnTo>
                  <a:pt x="648072" y="0"/>
                </a:lnTo>
                <a:lnTo>
                  <a:pt x="648072" y="432048"/>
                </a:lnTo>
                <a:lnTo>
                  <a:pt x="404753" y="432048"/>
                </a:lnTo>
                <a:lnTo>
                  <a:pt x="324037" y="571214"/>
                </a:lnTo>
                <a:lnTo>
                  <a:pt x="243321" y="432048"/>
                </a:lnTo>
                <a:lnTo>
                  <a:pt x="0" y="432048"/>
                </a:lnTo>
                <a:close/>
              </a:path>
            </a:pathLst>
          </a:custGeom>
          <a:solidFill>
            <a:srgbClr val="53575A"/>
          </a:solidFill>
          <a:ln>
            <a:noFill/>
          </a:ln>
        </p:spPr>
        <p:txBody>
          <a:bodyPr spcFirstLastPara="1" wrap="square" lIns="91425" tIns="45700" rIns="91425" bIns="4320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3" name="Google Shape;403;g6c25668923_0_1662"/>
          <p:cNvSpPr/>
          <p:nvPr/>
        </p:nvSpPr>
        <p:spPr>
          <a:xfrm rot="5400000">
            <a:off x="5347713" y="2806429"/>
            <a:ext cx="925123" cy="1193837"/>
          </a:xfrm>
          <a:custGeom>
            <a:avLst/>
            <a:gdLst/>
            <a:ahLst/>
            <a:cxnLst/>
            <a:rect l="l" t="t" r="r" b="b"/>
            <a:pathLst>
              <a:path w="648072" h="571214" extrusionOk="0">
                <a:moveTo>
                  <a:pt x="0" y="0"/>
                </a:moveTo>
                <a:lnTo>
                  <a:pt x="648072" y="0"/>
                </a:lnTo>
                <a:lnTo>
                  <a:pt x="648072" y="432048"/>
                </a:lnTo>
                <a:lnTo>
                  <a:pt x="404753" y="432048"/>
                </a:lnTo>
                <a:lnTo>
                  <a:pt x="324037" y="571214"/>
                </a:lnTo>
                <a:lnTo>
                  <a:pt x="243321" y="432048"/>
                </a:lnTo>
                <a:lnTo>
                  <a:pt x="0" y="432048"/>
                </a:lnTo>
                <a:close/>
              </a:path>
            </a:pathLst>
          </a:custGeom>
          <a:solidFill>
            <a:srgbClr val="7F7F7F"/>
          </a:solidFill>
          <a:ln>
            <a:noFill/>
          </a:ln>
        </p:spPr>
        <p:txBody>
          <a:bodyPr spcFirstLastPara="1" wrap="square" lIns="91425" tIns="45700" rIns="91425" bIns="4320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4" name="Google Shape;404;g6c25668923_0_1662"/>
          <p:cNvSpPr/>
          <p:nvPr/>
        </p:nvSpPr>
        <p:spPr>
          <a:xfrm>
            <a:off x="8507600" y="853725"/>
            <a:ext cx="3612000" cy="34695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Clr>
                <a:schemeClr val="dk1"/>
              </a:buClr>
              <a:buSzPts val="1100"/>
              <a:buFont typeface="Arial"/>
              <a:buNone/>
            </a:pPr>
            <a:r>
              <a:rPr lang="en-US" sz="2000">
                <a:solidFill>
                  <a:srgbClr val="434343"/>
                </a:solidFill>
              </a:rPr>
              <a:t>By extracting those </a:t>
            </a:r>
            <a:r>
              <a:rPr lang="en-US" sz="2000" i="1">
                <a:solidFill>
                  <a:srgbClr val="434343"/>
                </a:solidFill>
              </a:rPr>
              <a:t>listing IDs </a:t>
            </a:r>
            <a:r>
              <a:rPr lang="en-US" sz="2000">
                <a:solidFill>
                  <a:srgbClr val="434343"/>
                </a:solidFill>
              </a:rPr>
              <a:t>with offer(s)</a:t>
            </a:r>
            <a:r>
              <a:rPr lang="en-US" sz="2000" i="1">
                <a:solidFill>
                  <a:srgbClr val="434343"/>
                </a:solidFill>
              </a:rPr>
              <a:t> </a:t>
            </a:r>
            <a:r>
              <a:rPr lang="en-US" sz="2000">
                <a:solidFill>
                  <a:srgbClr val="434343"/>
                </a:solidFill>
              </a:rPr>
              <a:t>in the offer and transaction data, we found that all (listing_id missing initial_publish_TS) do not show up in the listing_id with offer(s). We assume that those listings have never published before so that we eliminate those listing records.</a:t>
            </a:r>
            <a:endParaRPr sz="2000">
              <a:solidFill>
                <a:srgbClr val="434343"/>
              </a:solidFill>
            </a:endParaRPr>
          </a:p>
          <a:p>
            <a:pPr marL="0" marR="0" lvl="0" indent="0" algn="l" rtl="0">
              <a:spcBef>
                <a:spcPts val="0"/>
              </a:spcBef>
              <a:spcAft>
                <a:spcPts val="0"/>
              </a:spcAft>
              <a:buNone/>
            </a:pPr>
            <a:endParaRPr sz="2000">
              <a:solidFill>
                <a:srgbClr val="434343"/>
              </a:solidFill>
            </a:endParaRPr>
          </a:p>
        </p:txBody>
      </p:sp>
      <p:cxnSp>
        <p:nvCxnSpPr>
          <p:cNvPr id="405" name="Google Shape;405;g6c25668923_0_1662"/>
          <p:cNvCxnSpPr/>
          <p:nvPr/>
        </p:nvCxnSpPr>
        <p:spPr>
          <a:xfrm>
            <a:off x="7574289" y="2640223"/>
            <a:ext cx="793500" cy="13200"/>
          </a:xfrm>
          <a:prstGeom prst="straightConnector1">
            <a:avLst/>
          </a:prstGeom>
          <a:noFill/>
          <a:ln w="9525" cap="flat" cmpd="sng">
            <a:solidFill>
              <a:srgbClr val="7F7F7F"/>
            </a:solidFill>
            <a:prstDash val="solid"/>
            <a:round/>
            <a:headEnd type="none" w="sm" len="sm"/>
            <a:tailEnd type="none" w="sm" len="sm"/>
          </a:ln>
        </p:spPr>
      </p:cxnSp>
      <p:sp>
        <p:nvSpPr>
          <p:cNvPr id="406" name="Google Shape;406;g6c25668923_0_1662"/>
          <p:cNvSpPr/>
          <p:nvPr/>
        </p:nvSpPr>
        <p:spPr>
          <a:xfrm>
            <a:off x="-725" y="1066075"/>
            <a:ext cx="3788100" cy="1717200"/>
          </a:xfrm>
          <a:prstGeom prst="rect">
            <a:avLst/>
          </a:prstGeom>
          <a:noFill/>
          <a:ln>
            <a:noFill/>
          </a:ln>
        </p:spPr>
        <p:txBody>
          <a:bodyPr spcFirstLastPara="1" wrap="square" lIns="91425" tIns="45700" rIns="91425" bIns="45700" anchor="t" anchorCtr="0">
            <a:noAutofit/>
          </a:bodyPr>
          <a:lstStyle/>
          <a:p>
            <a:pPr marL="0" lvl="0" indent="0" algn="r" rtl="0">
              <a:spcBef>
                <a:spcPts val="640"/>
              </a:spcBef>
              <a:spcAft>
                <a:spcPts val="0"/>
              </a:spcAft>
              <a:buClr>
                <a:schemeClr val="dk1"/>
              </a:buClr>
              <a:buSzPts val="1100"/>
              <a:buFont typeface="Arial"/>
              <a:buNone/>
            </a:pPr>
            <a:r>
              <a:rPr lang="en-US" sz="2000">
                <a:solidFill>
                  <a:srgbClr val="434343"/>
                </a:solidFill>
              </a:rPr>
              <a:t>In the offer table, it does not have the </a:t>
            </a:r>
            <a:r>
              <a:rPr lang="en-US" sz="2000">
                <a:solidFill>
                  <a:srgbClr val="E36C09"/>
                </a:solidFill>
              </a:rPr>
              <a:t>‘buy it now’</a:t>
            </a:r>
            <a:r>
              <a:rPr lang="en-US" sz="2000">
                <a:solidFill>
                  <a:srgbClr val="434343"/>
                </a:solidFill>
              </a:rPr>
              <a:t> records. We merge all offers and transactions with </a:t>
            </a:r>
            <a:r>
              <a:rPr lang="en-US" sz="2000">
                <a:solidFill>
                  <a:srgbClr val="E36C09"/>
                </a:solidFill>
              </a:rPr>
              <a:t>offer_id = -99</a:t>
            </a:r>
            <a:r>
              <a:rPr lang="en-US" sz="2000">
                <a:solidFill>
                  <a:srgbClr val="434343"/>
                </a:solidFill>
              </a:rPr>
              <a:t>. </a:t>
            </a:r>
            <a:endParaRPr sz="2000">
              <a:solidFill>
                <a:srgbClr val="434343"/>
              </a:solidFill>
            </a:endParaRPr>
          </a:p>
        </p:txBody>
      </p:sp>
      <p:sp>
        <p:nvSpPr>
          <p:cNvPr id="407" name="Google Shape;407;g6c25668923_0_1662"/>
          <p:cNvSpPr/>
          <p:nvPr/>
        </p:nvSpPr>
        <p:spPr>
          <a:xfrm>
            <a:off x="87325" y="2942450"/>
            <a:ext cx="3788100" cy="1018800"/>
          </a:xfrm>
          <a:prstGeom prst="rect">
            <a:avLst/>
          </a:prstGeom>
          <a:noFill/>
          <a:ln>
            <a:noFill/>
          </a:ln>
        </p:spPr>
        <p:txBody>
          <a:bodyPr spcFirstLastPara="1" wrap="square" lIns="91425" tIns="45700" rIns="91425" bIns="45700" anchor="t" anchorCtr="0">
            <a:noAutofit/>
          </a:bodyPr>
          <a:lstStyle/>
          <a:p>
            <a:pPr marL="609600" lvl="0" indent="0" algn="r" rtl="0">
              <a:spcBef>
                <a:spcPts val="640"/>
              </a:spcBef>
              <a:spcAft>
                <a:spcPts val="0"/>
              </a:spcAft>
              <a:buClr>
                <a:schemeClr val="dk1"/>
              </a:buClr>
              <a:buSzPts val="1100"/>
              <a:buFont typeface="Arial"/>
              <a:buNone/>
            </a:pPr>
            <a:r>
              <a:rPr lang="en-US" sz="2000">
                <a:solidFill>
                  <a:srgbClr val="434343"/>
                </a:solidFill>
              </a:rPr>
              <a:t>We extract all offer records with the nearest listing static data.  </a:t>
            </a:r>
            <a:endParaRPr sz="2000">
              <a:solidFill>
                <a:srgbClr val="434343"/>
              </a:solidFill>
            </a:endParaRPr>
          </a:p>
        </p:txBody>
      </p:sp>
      <p:cxnSp>
        <p:nvCxnSpPr>
          <p:cNvPr id="408" name="Google Shape;408;g6c25668923_0_1662"/>
          <p:cNvCxnSpPr/>
          <p:nvPr/>
        </p:nvCxnSpPr>
        <p:spPr>
          <a:xfrm>
            <a:off x="3994923" y="1932722"/>
            <a:ext cx="1181700" cy="0"/>
          </a:xfrm>
          <a:prstGeom prst="straightConnector1">
            <a:avLst/>
          </a:prstGeom>
          <a:noFill/>
          <a:ln w="9525" cap="flat" cmpd="sng">
            <a:solidFill>
              <a:srgbClr val="7F7F7F"/>
            </a:solidFill>
            <a:prstDash val="solid"/>
            <a:round/>
            <a:headEnd type="none" w="sm" len="sm"/>
            <a:tailEnd type="none" w="sm" len="sm"/>
          </a:ln>
        </p:spPr>
      </p:cxnSp>
      <p:cxnSp>
        <p:nvCxnSpPr>
          <p:cNvPr id="409" name="Google Shape;409;g6c25668923_0_1662"/>
          <p:cNvCxnSpPr/>
          <p:nvPr/>
        </p:nvCxnSpPr>
        <p:spPr>
          <a:xfrm>
            <a:off x="3994923" y="3395464"/>
            <a:ext cx="1181700" cy="0"/>
          </a:xfrm>
          <a:prstGeom prst="straightConnector1">
            <a:avLst/>
          </a:prstGeom>
          <a:noFill/>
          <a:ln w="9525" cap="flat" cmpd="sng">
            <a:solidFill>
              <a:srgbClr val="7F7F7F"/>
            </a:solidFill>
            <a:prstDash val="solid"/>
            <a:round/>
            <a:headEnd type="none" w="sm" len="sm"/>
            <a:tailEnd type="none" w="sm" len="sm"/>
          </a:ln>
        </p:spPr>
      </p:cxnSp>
      <p:sp>
        <p:nvSpPr>
          <p:cNvPr id="410" name="Google Shape;410;g6c25668923_0_1662"/>
          <p:cNvSpPr/>
          <p:nvPr/>
        </p:nvSpPr>
        <p:spPr>
          <a:xfrm>
            <a:off x="5486767" y="1616224"/>
            <a:ext cx="9141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chemeClr val="lt1"/>
                </a:solidFill>
              </a:rPr>
              <a:t>1</a:t>
            </a:r>
            <a:endParaRPr sz="2400">
              <a:solidFill>
                <a:schemeClr val="lt1"/>
              </a:solidFill>
              <a:latin typeface="Calibri"/>
              <a:ea typeface="Calibri"/>
              <a:cs typeface="Calibri"/>
              <a:sym typeface="Calibri"/>
            </a:endParaRPr>
          </a:p>
        </p:txBody>
      </p:sp>
      <p:sp>
        <p:nvSpPr>
          <p:cNvPr id="411" name="Google Shape;411;g6c25668923_0_1662"/>
          <p:cNvSpPr/>
          <p:nvPr/>
        </p:nvSpPr>
        <p:spPr>
          <a:xfrm>
            <a:off x="5529163" y="3103076"/>
            <a:ext cx="9141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lt1"/>
                </a:solidFill>
              </a:rPr>
              <a:t>3</a:t>
            </a:r>
            <a:endParaRPr sz="2400">
              <a:solidFill>
                <a:schemeClr val="lt1"/>
              </a:solidFill>
              <a:latin typeface="Calibri"/>
              <a:ea typeface="Calibri"/>
              <a:cs typeface="Calibri"/>
              <a:sym typeface="Calibri"/>
            </a:endParaRPr>
          </a:p>
        </p:txBody>
      </p:sp>
      <p:sp>
        <p:nvSpPr>
          <p:cNvPr id="412" name="Google Shape;412;g6c25668923_0_1662"/>
          <p:cNvSpPr/>
          <p:nvPr/>
        </p:nvSpPr>
        <p:spPr>
          <a:xfrm>
            <a:off x="6383103" y="2490047"/>
            <a:ext cx="9141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chemeClr val="lt1"/>
                </a:solidFill>
                <a:latin typeface="Arial"/>
                <a:ea typeface="Arial"/>
                <a:cs typeface="Arial"/>
                <a:sym typeface="Arial"/>
              </a:rPr>
              <a:t>2</a:t>
            </a:r>
            <a:endParaRPr sz="2400">
              <a:solidFill>
                <a:schemeClr val="lt1"/>
              </a:solidFill>
              <a:latin typeface="Calibri"/>
              <a:ea typeface="Calibri"/>
              <a:cs typeface="Calibri"/>
              <a:sym typeface="Calibri"/>
            </a:endParaRPr>
          </a:p>
        </p:txBody>
      </p:sp>
      <p:sp>
        <p:nvSpPr>
          <p:cNvPr id="413" name="Google Shape;413;g6c25668923_0_1662"/>
          <p:cNvSpPr/>
          <p:nvPr/>
        </p:nvSpPr>
        <p:spPr>
          <a:xfrm>
            <a:off x="3884712" y="1823537"/>
            <a:ext cx="216000" cy="216000"/>
          </a:xfrm>
          <a:prstGeom prst="ellipse">
            <a:avLst/>
          </a:prstGeom>
          <a:solidFill>
            <a:srgbClr val="F17F4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 name="Google Shape;414;g6c25668923_0_1662"/>
          <p:cNvSpPr/>
          <p:nvPr/>
        </p:nvSpPr>
        <p:spPr>
          <a:xfrm>
            <a:off x="3960912" y="3323456"/>
            <a:ext cx="216000" cy="216000"/>
          </a:xfrm>
          <a:prstGeom prst="ellipse">
            <a:avLst/>
          </a:prstGeom>
          <a:solidFill>
            <a:srgbClr val="7F7F7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g6c25668923_0_1662"/>
          <p:cNvSpPr/>
          <p:nvPr/>
        </p:nvSpPr>
        <p:spPr>
          <a:xfrm>
            <a:off x="8291589" y="2521998"/>
            <a:ext cx="216000" cy="216000"/>
          </a:xfrm>
          <a:prstGeom prst="ellipse">
            <a:avLst/>
          </a:prstGeom>
          <a:solidFill>
            <a:srgbClr val="53575A"/>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16" name="Google Shape;416;g6c25668923_0_1662"/>
          <p:cNvCxnSpPr/>
          <p:nvPr/>
        </p:nvCxnSpPr>
        <p:spPr>
          <a:xfrm rot="10800000" flipH="1">
            <a:off x="1662600" y="4607820"/>
            <a:ext cx="9324000" cy="17700"/>
          </a:xfrm>
          <a:prstGeom prst="straightConnector1">
            <a:avLst/>
          </a:prstGeom>
          <a:noFill/>
          <a:ln w="9525" cap="flat" cmpd="sng">
            <a:solidFill>
              <a:schemeClr val="dk2"/>
            </a:solidFill>
            <a:prstDash val="solid"/>
            <a:round/>
            <a:headEnd type="none" w="med" len="med"/>
            <a:tailEnd type="none" w="med" len="med"/>
          </a:ln>
        </p:spPr>
      </p:cxnSp>
      <p:cxnSp>
        <p:nvCxnSpPr>
          <p:cNvPr id="417" name="Google Shape;417;g6c25668923_0_1662"/>
          <p:cNvCxnSpPr/>
          <p:nvPr/>
        </p:nvCxnSpPr>
        <p:spPr>
          <a:xfrm>
            <a:off x="2491590" y="4643318"/>
            <a:ext cx="0" cy="515400"/>
          </a:xfrm>
          <a:prstGeom prst="straightConnector1">
            <a:avLst/>
          </a:prstGeom>
          <a:noFill/>
          <a:ln w="9525" cap="flat" cmpd="sng">
            <a:solidFill>
              <a:schemeClr val="dk2"/>
            </a:solidFill>
            <a:prstDash val="solid"/>
            <a:round/>
            <a:headEnd type="none" w="med" len="med"/>
            <a:tailEnd type="triangle" w="med" len="med"/>
          </a:ln>
        </p:spPr>
      </p:cxnSp>
      <p:cxnSp>
        <p:nvCxnSpPr>
          <p:cNvPr id="418" name="Google Shape;418;g6c25668923_0_1662"/>
          <p:cNvCxnSpPr/>
          <p:nvPr/>
        </p:nvCxnSpPr>
        <p:spPr>
          <a:xfrm>
            <a:off x="4164696" y="4607842"/>
            <a:ext cx="0" cy="515400"/>
          </a:xfrm>
          <a:prstGeom prst="straightConnector1">
            <a:avLst/>
          </a:prstGeom>
          <a:noFill/>
          <a:ln w="9525" cap="flat" cmpd="sng">
            <a:solidFill>
              <a:schemeClr val="dk2"/>
            </a:solidFill>
            <a:prstDash val="solid"/>
            <a:round/>
            <a:headEnd type="none" w="med" len="med"/>
            <a:tailEnd type="triangle" w="med" len="med"/>
          </a:ln>
        </p:spPr>
      </p:cxnSp>
      <p:cxnSp>
        <p:nvCxnSpPr>
          <p:cNvPr id="419" name="Google Shape;419;g6c25668923_0_1662"/>
          <p:cNvCxnSpPr/>
          <p:nvPr/>
        </p:nvCxnSpPr>
        <p:spPr>
          <a:xfrm>
            <a:off x="5660869" y="4607842"/>
            <a:ext cx="0" cy="515400"/>
          </a:xfrm>
          <a:prstGeom prst="straightConnector1">
            <a:avLst/>
          </a:prstGeom>
          <a:noFill/>
          <a:ln w="9525" cap="flat" cmpd="sng">
            <a:solidFill>
              <a:schemeClr val="dk2"/>
            </a:solidFill>
            <a:prstDash val="solid"/>
            <a:round/>
            <a:headEnd type="none" w="med" len="med"/>
            <a:tailEnd type="triangle" w="med" len="med"/>
          </a:ln>
        </p:spPr>
      </p:cxnSp>
      <p:cxnSp>
        <p:nvCxnSpPr>
          <p:cNvPr id="420" name="Google Shape;420;g6c25668923_0_1662"/>
          <p:cNvCxnSpPr/>
          <p:nvPr/>
        </p:nvCxnSpPr>
        <p:spPr>
          <a:xfrm>
            <a:off x="7175664" y="4607842"/>
            <a:ext cx="0" cy="515400"/>
          </a:xfrm>
          <a:prstGeom prst="straightConnector1">
            <a:avLst/>
          </a:prstGeom>
          <a:noFill/>
          <a:ln w="9525" cap="flat" cmpd="sng">
            <a:solidFill>
              <a:schemeClr val="dk2"/>
            </a:solidFill>
            <a:prstDash val="solid"/>
            <a:round/>
            <a:headEnd type="none" w="med" len="med"/>
            <a:tailEnd type="triangle" w="med" len="med"/>
          </a:ln>
        </p:spPr>
      </p:cxnSp>
      <p:cxnSp>
        <p:nvCxnSpPr>
          <p:cNvPr id="421" name="Google Shape;421;g6c25668923_0_1662"/>
          <p:cNvCxnSpPr/>
          <p:nvPr/>
        </p:nvCxnSpPr>
        <p:spPr>
          <a:xfrm>
            <a:off x="8941948" y="4607842"/>
            <a:ext cx="0" cy="515400"/>
          </a:xfrm>
          <a:prstGeom prst="straightConnector1">
            <a:avLst/>
          </a:prstGeom>
          <a:noFill/>
          <a:ln w="9525" cap="flat" cmpd="sng">
            <a:solidFill>
              <a:schemeClr val="dk2"/>
            </a:solidFill>
            <a:prstDash val="solid"/>
            <a:round/>
            <a:headEnd type="none" w="med" len="med"/>
            <a:tailEnd type="triangle" w="med" len="med"/>
          </a:ln>
        </p:spPr>
      </p:cxnSp>
      <p:sp>
        <p:nvSpPr>
          <p:cNvPr id="422" name="Google Shape;422;g6c25668923_0_1662"/>
          <p:cNvSpPr txBox="1"/>
          <p:nvPr/>
        </p:nvSpPr>
        <p:spPr>
          <a:xfrm>
            <a:off x="1188325" y="5176525"/>
            <a:ext cx="2219400" cy="5973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a:t>Initial publish date</a:t>
            </a:r>
            <a:endParaRPr sz="1900"/>
          </a:p>
        </p:txBody>
      </p:sp>
      <p:sp>
        <p:nvSpPr>
          <p:cNvPr id="423" name="Google Shape;423;g6c25668923_0_1662"/>
          <p:cNvSpPr txBox="1"/>
          <p:nvPr/>
        </p:nvSpPr>
        <p:spPr>
          <a:xfrm>
            <a:off x="3654023" y="5119700"/>
            <a:ext cx="1438200" cy="5973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a:t>Record</a:t>
            </a:r>
            <a:endParaRPr sz="1900"/>
          </a:p>
          <a:p>
            <a:pPr marL="0" lvl="0" indent="0" algn="l" rtl="0">
              <a:spcBef>
                <a:spcPts val="0"/>
              </a:spcBef>
              <a:spcAft>
                <a:spcPts val="0"/>
              </a:spcAft>
              <a:buNone/>
            </a:pPr>
            <a:r>
              <a:rPr lang="en-US" sz="1900"/>
              <a:t>Change 1</a:t>
            </a:r>
            <a:endParaRPr sz="1900"/>
          </a:p>
        </p:txBody>
      </p:sp>
      <p:sp>
        <p:nvSpPr>
          <p:cNvPr id="424" name="Google Shape;424;g6c25668923_0_1662"/>
          <p:cNvSpPr txBox="1"/>
          <p:nvPr/>
        </p:nvSpPr>
        <p:spPr>
          <a:xfrm>
            <a:off x="5186125" y="5158871"/>
            <a:ext cx="1205100" cy="5973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a:t>Offer 1</a:t>
            </a:r>
            <a:endParaRPr sz="1900"/>
          </a:p>
        </p:txBody>
      </p:sp>
      <p:sp>
        <p:nvSpPr>
          <p:cNvPr id="425" name="Google Shape;425;g6c25668923_0_1662"/>
          <p:cNvSpPr txBox="1"/>
          <p:nvPr/>
        </p:nvSpPr>
        <p:spPr>
          <a:xfrm>
            <a:off x="6649297" y="5082675"/>
            <a:ext cx="1530900" cy="5973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a:t>Record</a:t>
            </a:r>
            <a:endParaRPr sz="1900"/>
          </a:p>
          <a:p>
            <a:pPr marL="0" lvl="0" indent="0" algn="l" rtl="0">
              <a:spcBef>
                <a:spcPts val="0"/>
              </a:spcBef>
              <a:spcAft>
                <a:spcPts val="0"/>
              </a:spcAft>
              <a:buNone/>
            </a:pPr>
            <a:r>
              <a:rPr lang="en-US" sz="1900"/>
              <a:t>Change 2</a:t>
            </a:r>
            <a:endParaRPr sz="1900"/>
          </a:p>
        </p:txBody>
      </p:sp>
      <p:sp>
        <p:nvSpPr>
          <p:cNvPr id="426" name="Google Shape;426;g6c25668923_0_1662"/>
          <p:cNvSpPr txBox="1"/>
          <p:nvPr/>
        </p:nvSpPr>
        <p:spPr>
          <a:xfrm>
            <a:off x="8339396" y="5158871"/>
            <a:ext cx="1205100" cy="5973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a:t>Offer 2</a:t>
            </a:r>
            <a:endParaRPr sz="1900"/>
          </a:p>
        </p:txBody>
      </p:sp>
      <p:sp>
        <p:nvSpPr>
          <p:cNvPr id="427" name="Google Shape;427;g6c25668923_0_1662"/>
          <p:cNvSpPr txBox="1"/>
          <p:nvPr/>
        </p:nvSpPr>
        <p:spPr>
          <a:xfrm>
            <a:off x="2301138" y="4154524"/>
            <a:ext cx="7716900" cy="5973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a:t>A                         B                     C                      D                          E</a:t>
            </a:r>
            <a:endParaRPr sz="1900"/>
          </a:p>
        </p:txBody>
      </p:sp>
      <p:sp>
        <p:nvSpPr>
          <p:cNvPr id="428" name="Google Shape;428;g6c25668923_0_1662"/>
          <p:cNvSpPr txBox="1"/>
          <p:nvPr/>
        </p:nvSpPr>
        <p:spPr>
          <a:xfrm>
            <a:off x="1362983" y="6030333"/>
            <a:ext cx="10257600" cy="662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a:t>The first row: listing static data at B + offer price at C  ----  C-A as time to sell</a:t>
            </a:r>
            <a:endParaRPr sz="1900"/>
          </a:p>
          <a:p>
            <a:pPr marL="0" lvl="0" indent="0" algn="l" rtl="0">
              <a:spcBef>
                <a:spcPts val="0"/>
              </a:spcBef>
              <a:spcAft>
                <a:spcPts val="0"/>
              </a:spcAft>
              <a:buNone/>
            </a:pPr>
            <a:r>
              <a:rPr lang="en-US" sz="1900">
                <a:solidFill>
                  <a:schemeClr val="dk1"/>
                </a:solidFill>
              </a:rPr>
              <a:t>The second row: listing static data at D + offer price at E  ----  E-A as time to sell</a:t>
            </a:r>
            <a:endParaRPr sz="1900">
              <a:solidFill>
                <a:schemeClr val="dk1"/>
              </a:solidFill>
            </a:endParaRPr>
          </a:p>
          <a:p>
            <a:pPr marL="0" lvl="0" indent="0" algn="l" rtl="0">
              <a:spcBef>
                <a:spcPts val="0"/>
              </a:spcBef>
              <a:spcAft>
                <a:spcPts val="0"/>
              </a:spcAft>
              <a:buNone/>
            </a:pP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cxnSp>
        <p:nvCxnSpPr>
          <p:cNvPr id="106" name="Google Shape;106;g6c25668923_0_88"/>
          <p:cNvCxnSpPr/>
          <p:nvPr/>
        </p:nvCxnSpPr>
        <p:spPr>
          <a:xfrm flipH="1">
            <a:off x="5303764" y="1268760"/>
            <a:ext cx="1368300" cy="5112600"/>
          </a:xfrm>
          <a:prstGeom prst="straightConnector1">
            <a:avLst/>
          </a:prstGeom>
          <a:noFill/>
          <a:ln w="9525" cap="flat" cmpd="sng">
            <a:solidFill>
              <a:srgbClr val="53575A"/>
            </a:solidFill>
            <a:prstDash val="solid"/>
            <a:round/>
            <a:headEnd type="none" w="sm" len="sm"/>
            <a:tailEnd type="none" w="sm" len="sm"/>
          </a:ln>
        </p:spPr>
      </p:cxnSp>
      <p:sp>
        <p:nvSpPr>
          <p:cNvPr id="107" name="Google Shape;107;g6c25668923_0_88"/>
          <p:cNvSpPr txBox="1"/>
          <p:nvPr/>
        </p:nvSpPr>
        <p:spPr>
          <a:xfrm>
            <a:off x="2328190" y="345429"/>
            <a:ext cx="39933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rgbClr val="53575A"/>
                </a:solidFill>
                <a:latin typeface="Arial"/>
                <a:ea typeface="Arial"/>
                <a:cs typeface="Arial"/>
                <a:sym typeface="Arial"/>
              </a:rPr>
              <a:t>CONTENT</a:t>
            </a:r>
            <a:r>
              <a:rPr lang="en-US" sz="5400" b="0" i="0" u="none" strike="noStrike" cap="none">
                <a:solidFill>
                  <a:srgbClr val="434343"/>
                </a:solidFill>
                <a:latin typeface="Arial"/>
                <a:ea typeface="Arial"/>
                <a:cs typeface="Arial"/>
                <a:sym typeface="Arial"/>
              </a:rPr>
              <a:t>S</a:t>
            </a:r>
            <a:endParaRPr sz="5400" b="0" i="0" u="none" strike="noStrike" cap="none">
              <a:solidFill>
                <a:srgbClr val="434343"/>
              </a:solidFill>
              <a:latin typeface="Arial"/>
              <a:ea typeface="Arial"/>
              <a:cs typeface="Arial"/>
              <a:sym typeface="Arial"/>
            </a:endParaRPr>
          </a:p>
        </p:txBody>
      </p:sp>
      <p:cxnSp>
        <p:nvCxnSpPr>
          <p:cNvPr id="108" name="Google Shape;108;g6c25668923_0_88"/>
          <p:cNvCxnSpPr/>
          <p:nvPr/>
        </p:nvCxnSpPr>
        <p:spPr>
          <a:xfrm>
            <a:off x="2351584" y="1268760"/>
            <a:ext cx="4320600" cy="0"/>
          </a:xfrm>
          <a:prstGeom prst="straightConnector1">
            <a:avLst/>
          </a:prstGeom>
          <a:noFill/>
          <a:ln w="9525" cap="flat" cmpd="sng">
            <a:solidFill>
              <a:srgbClr val="53575A"/>
            </a:solidFill>
            <a:prstDash val="solid"/>
            <a:round/>
            <a:headEnd type="none" w="sm" len="sm"/>
            <a:tailEnd type="none" w="sm" len="sm"/>
          </a:ln>
        </p:spPr>
      </p:cxnSp>
      <p:sp>
        <p:nvSpPr>
          <p:cNvPr id="109" name="Google Shape;109;g6c25668923_0_88"/>
          <p:cNvSpPr txBox="1"/>
          <p:nvPr/>
        </p:nvSpPr>
        <p:spPr>
          <a:xfrm>
            <a:off x="6975492" y="1321137"/>
            <a:ext cx="1080000" cy="9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17F42"/>
                </a:solidFill>
                <a:latin typeface="Arial"/>
                <a:ea typeface="Arial"/>
                <a:cs typeface="Arial"/>
                <a:sym typeface="Arial"/>
              </a:rPr>
              <a:t>01</a:t>
            </a:r>
            <a:endParaRPr sz="5400" b="0" i="0" u="none" strike="noStrike" cap="none">
              <a:solidFill>
                <a:srgbClr val="F17F42"/>
              </a:solidFill>
              <a:latin typeface="Arial"/>
              <a:ea typeface="Arial"/>
              <a:cs typeface="Arial"/>
              <a:sym typeface="Arial"/>
            </a:endParaRPr>
          </a:p>
        </p:txBody>
      </p:sp>
      <p:sp>
        <p:nvSpPr>
          <p:cNvPr id="110" name="Google Shape;110;g6c25668923_0_88"/>
          <p:cNvSpPr/>
          <p:nvPr/>
        </p:nvSpPr>
        <p:spPr>
          <a:xfrm>
            <a:off x="6424216" y="1669715"/>
            <a:ext cx="247800" cy="247800"/>
          </a:xfrm>
          <a:prstGeom prst="ellipse">
            <a:avLst/>
          </a:prstGeom>
          <a:solidFill>
            <a:srgbClr val="F17F4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1" name="Google Shape;111;g6c25668923_0_88"/>
          <p:cNvCxnSpPr/>
          <p:nvPr/>
        </p:nvCxnSpPr>
        <p:spPr>
          <a:xfrm>
            <a:off x="5303912" y="6381328"/>
            <a:ext cx="4320600" cy="0"/>
          </a:xfrm>
          <a:prstGeom prst="straightConnector1">
            <a:avLst/>
          </a:prstGeom>
          <a:noFill/>
          <a:ln w="9525" cap="flat" cmpd="sng">
            <a:solidFill>
              <a:srgbClr val="53575A"/>
            </a:solidFill>
            <a:prstDash val="solid"/>
            <a:round/>
            <a:headEnd type="none" w="sm" len="sm"/>
            <a:tailEnd type="none" w="sm" len="sm"/>
          </a:ln>
        </p:spPr>
      </p:cxnSp>
      <p:sp>
        <p:nvSpPr>
          <p:cNvPr id="112" name="Google Shape;112;g6c25668923_0_88"/>
          <p:cNvSpPr/>
          <p:nvPr/>
        </p:nvSpPr>
        <p:spPr>
          <a:xfrm>
            <a:off x="6176358" y="2560126"/>
            <a:ext cx="247800" cy="247800"/>
          </a:xfrm>
          <a:prstGeom prst="ellipse">
            <a:avLst/>
          </a:prstGeom>
          <a:solidFill>
            <a:srgbClr val="F17F4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g6c25668923_0_88"/>
          <p:cNvSpPr/>
          <p:nvPr/>
        </p:nvSpPr>
        <p:spPr>
          <a:xfrm>
            <a:off x="5972100" y="3305112"/>
            <a:ext cx="247800" cy="247800"/>
          </a:xfrm>
          <a:prstGeom prst="ellipse">
            <a:avLst/>
          </a:prstGeom>
          <a:solidFill>
            <a:srgbClr val="F17F4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g6c25668923_0_88"/>
          <p:cNvSpPr/>
          <p:nvPr/>
        </p:nvSpPr>
        <p:spPr>
          <a:xfrm>
            <a:off x="5724292" y="4096048"/>
            <a:ext cx="247800" cy="247800"/>
          </a:xfrm>
          <a:prstGeom prst="ellipse">
            <a:avLst/>
          </a:prstGeom>
          <a:solidFill>
            <a:srgbClr val="F17F4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g6c25668923_0_88"/>
          <p:cNvSpPr txBox="1"/>
          <p:nvPr/>
        </p:nvSpPr>
        <p:spPr>
          <a:xfrm>
            <a:off x="7845903" y="1582725"/>
            <a:ext cx="36081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a:solidFill>
                  <a:srgbClr val="666666"/>
                </a:solidFill>
              </a:rPr>
              <a:t>Executive Summary</a:t>
            </a:r>
            <a:endParaRPr sz="2400" b="1" i="0" u="none" strike="noStrike" cap="none">
              <a:solidFill>
                <a:srgbClr val="666666"/>
              </a:solidFill>
              <a:latin typeface="Arial"/>
              <a:ea typeface="Arial"/>
              <a:cs typeface="Arial"/>
              <a:sym typeface="Arial"/>
            </a:endParaRPr>
          </a:p>
        </p:txBody>
      </p:sp>
      <p:sp>
        <p:nvSpPr>
          <p:cNvPr id="116" name="Google Shape;116;g6c25668923_0_88"/>
          <p:cNvSpPr txBox="1"/>
          <p:nvPr/>
        </p:nvSpPr>
        <p:spPr>
          <a:xfrm>
            <a:off x="5015881" y="2119710"/>
            <a:ext cx="1080000" cy="9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17F42"/>
                </a:solidFill>
                <a:latin typeface="Arial"/>
                <a:ea typeface="Arial"/>
                <a:cs typeface="Arial"/>
                <a:sym typeface="Arial"/>
              </a:rPr>
              <a:t>02</a:t>
            </a:r>
            <a:endParaRPr sz="5400" b="0" i="0" u="none" strike="noStrike" cap="none">
              <a:solidFill>
                <a:srgbClr val="F17F42"/>
              </a:solidFill>
              <a:latin typeface="Arial"/>
              <a:ea typeface="Arial"/>
              <a:cs typeface="Arial"/>
              <a:sym typeface="Arial"/>
            </a:endParaRPr>
          </a:p>
        </p:txBody>
      </p:sp>
      <p:sp>
        <p:nvSpPr>
          <p:cNvPr id="117" name="Google Shape;117;g6c25668923_0_88"/>
          <p:cNvSpPr txBox="1"/>
          <p:nvPr/>
        </p:nvSpPr>
        <p:spPr>
          <a:xfrm>
            <a:off x="1996300" y="2335400"/>
            <a:ext cx="3548700" cy="49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rgbClr val="666666"/>
                </a:solidFill>
              </a:rPr>
              <a:t>Data Overview</a:t>
            </a:r>
            <a:endParaRPr sz="2400" b="1" i="0" u="none" strike="noStrike" cap="none">
              <a:solidFill>
                <a:srgbClr val="666666"/>
              </a:solidFill>
              <a:latin typeface="Arial"/>
              <a:ea typeface="Arial"/>
              <a:cs typeface="Arial"/>
              <a:sym typeface="Arial"/>
            </a:endParaRPr>
          </a:p>
        </p:txBody>
      </p:sp>
      <p:sp>
        <p:nvSpPr>
          <p:cNvPr id="118" name="Google Shape;118;g6c25668923_0_88"/>
          <p:cNvSpPr txBox="1"/>
          <p:nvPr/>
        </p:nvSpPr>
        <p:spPr>
          <a:xfrm>
            <a:off x="6321591" y="3043107"/>
            <a:ext cx="1080000" cy="9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17F42"/>
                </a:solidFill>
                <a:latin typeface="Arial"/>
                <a:ea typeface="Arial"/>
                <a:cs typeface="Arial"/>
                <a:sym typeface="Arial"/>
              </a:rPr>
              <a:t>03</a:t>
            </a:r>
            <a:endParaRPr sz="5400" b="0" i="0" u="none" strike="noStrike" cap="none">
              <a:solidFill>
                <a:srgbClr val="F17F42"/>
              </a:solidFill>
              <a:latin typeface="Arial"/>
              <a:ea typeface="Arial"/>
              <a:cs typeface="Arial"/>
              <a:sym typeface="Arial"/>
            </a:endParaRPr>
          </a:p>
        </p:txBody>
      </p:sp>
      <p:sp>
        <p:nvSpPr>
          <p:cNvPr id="119" name="Google Shape;119;g6c25668923_0_88"/>
          <p:cNvSpPr txBox="1"/>
          <p:nvPr/>
        </p:nvSpPr>
        <p:spPr>
          <a:xfrm>
            <a:off x="4737217" y="3817858"/>
            <a:ext cx="1080000" cy="9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17F42"/>
                </a:solidFill>
                <a:latin typeface="Arial"/>
                <a:ea typeface="Arial"/>
                <a:cs typeface="Arial"/>
                <a:sym typeface="Arial"/>
              </a:rPr>
              <a:t>04</a:t>
            </a:r>
            <a:endParaRPr sz="5400" b="0" i="0" u="none" strike="noStrike" cap="none">
              <a:solidFill>
                <a:srgbClr val="F17F42"/>
              </a:solidFill>
              <a:latin typeface="Arial"/>
              <a:ea typeface="Arial"/>
              <a:cs typeface="Arial"/>
              <a:sym typeface="Arial"/>
            </a:endParaRPr>
          </a:p>
        </p:txBody>
      </p:sp>
      <p:sp>
        <p:nvSpPr>
          <p:cNvPr id="120" name="Google Shape;120;g6c25668923_0_88"/>
          <p:cNvSpPr txBox="1"/>
          <p:nvPr/>
        </p:nvSpPr>
        <p:spPr>
          <a:xfrm>
            <a:off x="7266600" y="3304700"/>
            <a:ext cx="31995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a:solidFill>
                  <a:srgbClr val="666666"/>
                </a:solidFill>
              </a:rPr>
              <a:t>Data Preprocessing</a:t>
            </a:r>
            <a:endParaRPr sz="2400" b="1" i="0" u="none" strike="noStrike" cap="none">
              <a:solidFill>
                <a:srgbClr val="666666"/>
              </a:solidFill>
              <a:latin typeface="Arial"/>
              <a:ea typeface="Arial"/>
              <a:cs typeface="Arial"/>
              <a:sym typeface="Arial"/>
            </a:endParaRPr>
          </a:p>
        </p:txBody>
      </p:sp>
      <p:sp>
        <p:nvSpPr>
          <p:cNvPr id="121" name="Google Shape;121;g6c25668923_0_88"/>
          <p:cNvSpPr txBox="1"/>
          <p:nvPr/>
        </p:nvSpPr>
        <p:spPr>
          <a:xfrm>
            <a:off x="663200" y="4096050"/>
            <a:ext cx="41736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a:solidFill>
                  <a:srgbClr val="666666"/>
                </a:solidFill>
              </a:rPr>
              <a:t>Exploratory Data Analysis</a:t>
            </a:r>
            <a:endParaRPr sz="2400" b="1" i="0" u="none" strike="noStrike" cap="none">
              <a:solidFill>
                <a:srgbClr val="666666"/>
              </a:solidFill>
              <a:latin typeface="Arial"/>
              <a:ea typeface="Arial"/>
              <a:cs typeface="Arial"/>
              <a:sym typeface="Arial"/>
            </a:endParaRPr>
          </a:p>
        </p:txBody>
      </p:sp>
      <p:sp>
        <p:nvSpPr>
          <p:cNvPr id="122" name="Google Shape;122;g6c25668923_0_88"/>
          <p:cNvSpPr/>
          <p:nvPr/>
        </p:nvSpPr>
        <p:spPr>
          <a:xfrm>
            <a:off x="2266222" y="1197198"/>
            <a:ext cx="123900" cy="123900"/>
          </a:xfrm>
          <a:prstGeom prst="ellipse">
            <a:avLst/>
          </a:prstGeom>
          <a:solidFill>
            <a:srgbClr val="F17F4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g6c25668923_0_88"/>
          <p:cNvSpPr/>
          <p:nvPr/>
        </p:nvSpPr>
        <p:spPr>
          <a:xfrm>
            <a:off x="9585819" y="6319360"/>
            <a:ext cx="123900" cy="123900"/>
          </a:xfrm>
          <a:prstGeom prst="ellipse">
            <a:avLst/>
          </a:prstGeom>
          <a:solidFill>
            <a:srgbClr val="F17F4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g6c25668923_0_88"/>
          <p:cNvSpPr/>
          <p:nvPr/>
        </p:nvSpPr>
        <p:spPr>
          <a:xfrm>
            <a:off x="5303892" y="5733323"/>
            <a:ext cx="247800" cy="247800"/>
          </a:xfrm>
          <a:prstGeom prst="ellipse">
            <a:avLst/>
          </a:prstGeom>
          <a:solidFill>
            <a:srgbClr val="F17F4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g6c25668923_0_88"/>
          <p:cNvSpPr/>
          <p:nvPr/>
        </p:nvSpPr>
        <p:spPr>
          <a:xfrm>
            <a:off x="5551692" y="4980048"/>
            <a:ext cx="247800" cy="247800"/>
          </a:xfrm>
          <a:prstGeom prst="ellipse">
            <a:avLst/>
          </a:prstGeom>
          <a:solidFill>
            <a:srgbClr val="F17F4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g6c25668923_0_88"/>
          <p:cNvSpPr txBox="1"/>
          <p:nvPr/>
        </p:nvSpPr>
        <p:spPr>
          <a:xfrm>
            <a:off x="4147692" y="5414458"/>
            <a:ext cx="1080000" cy="9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17F42"/>
                </a:solidFill>
                <a:latin typeface="Arial"/>
                <a:ea typeface="Arial"/>
                <a:cs typeface="Arial"/>
                <a:sym typeface="Arial"/>
              </a:rPr>
              <a:t>0</a:t>
            </a:r>
            <a:r>
              <a:rPr lang="en-US" sz="5400">
                <a:solidFill>
                  <a:srgbClr val="F17F42"/>
                </a:solidFill>
              </a:rPr>
              <a:t>6</a:t>
            </a:r>
            <a:endParaRPr sz="5400" b="0" i="0" u="none" strike="noStrike" cap="none">
              <a:solidFill>
                <a:srgbClr val="F17F42"/>
              </a:solidFill>
              <a:latin typeface="Arial"/>
              <a:ea typeface="Arial"/>
              <a:cs typeface="Arial"/>
              <a:sym typeface="Arial"/>
            </a:endParaRPr>
          </a:p>
        </p:txBody>
      </p:sp>
      <p:sp>
        <p:nvSpPr>
          <p:cNvPr id="127" name="Google Shape;127;g6c25668923_0_88"/>
          <p:cNvSpPr txBox="1"/>
          <p:nvPr/>
        </p:nvSpPr>
        <p:spPr>
          <a:xfrm>
            <a:off x="6008117" y="4712220"/>
            <a:ext cx="1080000" cy="9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17F42"/>
                </a:solidFill>
                <a:latin typeface="Arial"/>
                <a:ea typeface="Arial"/>
                <a:cs typeface="Arial"/>
                <a:sym typeface="Arial"/>
              </a:rPr>
              <a:t>0</a:t>
            </a:r>
            <a:r>
              <a:rPr lang="en-US" sz="5400">
                <a:solidFill>
                  <a:srgbClr val="F17F42"/>
                </a:solidFill>
              </a:rPr>
              <a:t>5</a:t>
            </a:r>
            <a:endParaRPr sz="5400" b="0" i="0" u="none" strike="noStrike" cap="none">
              <a:solidFill>
                <a:srgbClr val="F17F42"/>
              </a:solidFill>
              <a:latin typeface="Arial"/>
              <a:ea typeface="Arial"/>
              <a:cs typeface="Arial"/>
              <a:sym typeface="Arial"/>
            </a:endParaRPr>
          </a:p>
        </p:txBody>
      </p:sp>
      <p:sp>
        <p:nvSpPr>
          <p:cNvPr id="128" name="Google Shape;128;g6c25668923_0_88"/>
          <p:cNvSpPr txBox="1"/>
          <p:nvPr/>
        </p:nvSpPr>
        <p:spPr>
          <a:xfrm>
            <a:off x="1134650" y="5676050"/>
            <a:ext cx="2925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a:solidFill>
                  <a:srgbClr val="666666"/>
                </a:solidFill>
              </a:rPr>
              <a:t>Recommendations</a:t>
            </a:r>
            <a:endParaRPr sz="2400" b="1" i="0" u="none" strike="noStrike" cap="none">
              <a:solidFill>
                <a:srgbClr val="666666"/>
              </a:solidFill>
              <a:latin typeface="Arial"/>
              <a:ea typeface="Arial"/>
              <a:cs typeface="Arial"/>
              <a:sym typeface="Arial"/>
            </a:endParaRPr>
          </a:p>
        </p:txBody>
      </p:sp>
      <p:sp>
        <p:nvSpPr>
          <p:cNvPr id="129" name="Google Shape;129;g6c25668923_0_88"/>
          <p:cNvSpPr txBox="1"/>
          <p:nvPr/>
        </p:nvSpPr>
        <p:spPr>
          <a:xfrm>
            <a:off x="7051700" y="4950475"/>
            <a:ext cx="41736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a:solidFill>
                  <a:srgbClr val="666666"/>
                </a:solidFill>
              </a:rPr>
              <a:t>Data Modeling</a:t>
            </a:r>
            <a:endParaRPr sz="2400" b="1" i="0" u="none" strike="noStrike" cap="none">
              <a:solidFill>
                <a:srgbClr val="666666"/>
              </a:solidFill>
              <a:latin typeface="Arial"/>
              <a:ea typeface="Arial"/>
              <a:cs typeface="Arial"/>
              <a:sym typeface="Arial"/>
            </a:endParaRPr>
          </a:p>
        </p:txBody>
      </p:sp>
      <p:pic>
        <p:nvPicPr>
          <p:cNvPr id="130" name="Google Shape;130;g6c25668923_0_88"/>
          <p:cNvPicPr preferRelativeResize="0"/>
          <p:nvPr/>
        </p:nvPicPr>
        <p:blipFill rotWithShape="1">
          <a:blip r:embed="rId3">
            <a:alphaModFix/>
          </a:blip>
          <a:srcRect/>
          <a:stretch/>
        </p:blipFill>
        <p:spPr>
          <a:xfrm>
            <a:off x="-6" y="-85950"/>
            <a:ext cx="2297637" cy="923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g6c25668923_0_1875"/>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435" name="Google Shape;435;g6c25668923_0_1875"/>
          <p:cNvSpPr txBox="1"/>
          <p:nvPr/>
        </p:nvSpPr>
        <p:spPr>
          <a:xfrm>
            <a:off x="3788250" y="291300"/>
            <a:ext cx="46155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17F42"/>
                </a:solidFill>
              </a:rPr>
              <a:t>Training Dataset Preparation</a:t>
            </a:r>
            <a:endParaRPr b="1"/>
          </a:p>
        </p:txBody>
      </p:sp>
      <p:sp>
        <p:nvSpPr>
          <p:cNvPr id="436" name="Google Shape;436;g6c25668923_0_1875"/>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7" name="Google Shape;437;g6c25668923_0_1875"/>
          <p:cNvSpPr/>
          <p:nvPr/>
        </p:nvSpPr>
        <p:spPr>
          <a:xfrm rot="-5400000" flipH="1">
            <a:off x="3785564" y="1369019"/>
            <a:ext cx="925123" cy="1193837"/>
          </a:xfrm>
          <a:custGeom>
            <a:avLst/>
            <a:gdLst/>
            <a:ahLst/>
            <a:cxnLst/>
            <a:rect l="l" t="t" r="r" b="b"/>
            <a:pathLst>
              <a:path w="648072" h="571214" extrusionOk="0">
                <a:moveTo>
                  <a:pt x="0" y="0"/>
                </a:moveTo>
                <a:lnTo>
                  <a:pt x="648072" y="0"/>
                </a:lnTo>
                <a:lnTo>
                  <a:pt x="648072" y="432048"/>
                </a:lnTo>
                <a:lnTo>
                  <a:pt x="404753" y="432048"/>
                </a:lnTo>
                <a:lnTo>
                  <a:pt x="324037" y="571214"/>
                </a:lnTo>
                <a:lnTo>
                  <a:pt x="243321" y="432048"/>
                </a:lnTo>
                <a:lnTo>
                  <a:pt x="0" y="432048"/>
                </a:lnTo>
                <a:close/>
              </a:path>
            </a:pathLst>
          </a:custGeom>
          <a:solidFill>
            <a:srgbClr val="E36C09"/>
          </a:solidFill>
          <a:ln>
            <a:noFill/>
          </a:ln>
        </p:spPr>
        <p:txBody>
          <a:bodyPr spcFirstLastPara="1" wrap="square" lIns="91425" tIns="45700" rIns="91425" bIns="4320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cxnSp>
        <p:nvCxnSpPr>
          <p:cNvPr id="438" name="Google Shape;438;g6c25668923_0_1875"/>
          <p:cNvCxnSpPr/>
          <p:nvPr/>
        </p:nvCxnSpPr>
        <p:spPr>
          <a:xfrm>
            <a:off x="4690246" y="1969368"/>
            <a:ext cx="1181700" cy="0"/>
          </a:xfrm>
          <a:prstGeom prst="straightConnector1">
            <a:avLst/>
          </a:prstGeom>
          <a:noFill/>
          <a:ln w="9525" cap="flat" cmpd="sng">
            <a:solidFill>
              <a:srgbClr val="7F7F7F"/>
            </a:solidFill>
            <a:prstDash val="solid"/>
            <a:round/>
            <a:headEnd type="none" w="sm" len="sm"/>
            <a:tailEnd type="none" w="sm" len="sm"/>
          </a:ln>
        </p:spPr>
      </p:cxnSp>
      <p:sp>
        <p:nvSpPr>
          <p:cNvPr id="439" name="Google Shape;439;g6c25668923_0_1875"/>
          <p:cNvSpPr/>
          <p:nvPr/>
        </p:nvSpPr>
        <p:spPr>
          <a:xfrm>
            <a:off x="3657600" y="1748825"/>
            <a:ext cx="9141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chemeClr val="lt1"/>
                </a:solidFill>
              </a:rPr>
              <a:t>4</a:t>
            </a:r>
            <a:endParaRPr sz="2400">
              <a:solidFill>
                <a:schemeClr val="lt1"/>
              </a:solidFill>
              <a:latin typeface="Calibri"/>
              <a:ea typeface="Calibri"/>
              <a:cs typeface="Calibri"/>
              <a:sym typeface="Calibri"/>
            </a:endParaRPr>
          </a:p>
        </p:txBody>
      </p:sp>
      <p:sp>
        <p:nvSpPr>
          <p:cNvPr id="440" name="Google Shape;440;g6c25668923_0_1875"/>
          <p:cNvSpPr/>
          <p:nvPr/>
        </p:nvSpPr>
        <p:spPr>
          <a:xfrm>
            <a:off x="6041550" y="1037450"/>
            <a:ext cx="3693300" cy="20298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Clr>
                <a:schemeClr val="dk1"/>
              </a:buClr>
              <a:buSzPts val="1100"/>
              <a:buFont typeface="Arial"/>
              <a:buNone/>
            </a:pPr>
            <a:r>
              <a:rPr lang="en-US" sz="2000">
                <a:solidFill>
                  <a:srgbClr val="434343"/>
                </a:solidFill>
              </a:rPr>
              <a:t>Some listings do not have any offer at all, to give the model information that they should have a very long time to sell (no </a:t>
            </a:r>
            <a:r>
              <a:rPr lang="en-US" sz="2000">
                <a:solidFill>
                  <a:srgbClr val="43434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offer</a:t>
            </a:r>
            <a:r>
              <a:rPr lang="en-US" sz="2000">
                <a:solidFill>
                  <a:srgbClr val="434343"/>
                </a:solidFill>
              </a:rPr>
              <a:t>):</a:t>
            </a:r>
            <a:endParaRPr sz="2000">
              <a:solidFill>
                <a:srgbClr val="434343"/>
              </a:solidFill>
            </a:endParaRPr>
          </a:p>
        </p:txBody>
      </p:sp>
      <p:sp>
        <p:nvSpPr>
          <p:cNvPr id="441" name="Google Shape;441;g6c25668923_0_1875"/>
          <p:cNvSpPr/>
          <p:nvPr/>
        </p:nvSpPr>
        <p:spPr>
          <a:xfrm>
            <a:off x="5733256" y="1857000"/>
            <a:ext cx="216000" cy="216000"/>
          </a:xfrm>
          <a:prstGeom prst="ellipse">
            <a:avLst/>
          </a:prstGeom>
          <a:solidFill>
            <a:srgbClr val="E36C0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2" name="Google Shape;442;g6c25668923_0_1875"/>
          <p:cNvPicPr preferRelativeResize="0"/>
          <p:nvPr/>
        </p:nvPicPr>
        <p:blipFill>
          <a:blip r:embed="rId4">
            <a:alphaModFix/>
          </a:blip>
          <a:stretch>
            <a:fillRect/>
          </a:stretch>
        </p:blipFill>
        <p:spPr>
          <a:xfrm>
            <a:off x="345201" y="3854043"/>
            <a:ext cx="4726775" cy="2992833"/>
          </a:xfrm>
          <a:prstGeom prst="rect">
            <a:avLst/>
          </a:prstGeom>
          <a:noFill/>
          <a:ln>
            <a:noFill/>
          </a:ln>
        </p:spPr>
      </p:pic>
      <p:sp>
        <p:nvSpPr>
          <p:cNvPr id="443" name="Google Shape;443;g6c25668923_0_1875"/>
          <p:cNvSpPr txBox="1"/>
          <p:nvPr/>
        </p:nvSpPr>
        <p:spPr>
          <a:xfrm>
            <a:off x="345200" y="2998175"/>
            <a:ext cx="5744400" cy="8310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Clr>
                <a:schemeClr val="dk1"/>
              </a:buClr>
              <a:buSzPts val="1100"/>
              <a:buFont typeface="Arial"/>
              <a:buNone/>
            </a:pPr>
            <a:r>
              <a:rPr lang="en-US" sz="2000">
                <a:solidFill>
                  <a:srgbClr val="E36C09"/>
                </a:solidFill>
              </a:rPr>
              <a:t>For y label (time to sell): 180 days --- the maximum number of time to sell</a:t>
            </a:r>
            <a:endParaRPr sz="2000">
              <a:solidFill>
                <a:srgbClr val="E36C09"/>
              </a:solidFill>
            </a:endParaRPr>
          </a:p>
          <a:p>
            <a:pPr marL="0" marR="0" lvl="0" indent="0" algn="l" rtl="0">
              <a:spcBef>
                <a:spcPts val="0"/>
              </a:spcBef>
              <a:spcAft>
                <a:spcPts val="0"/>
              </a:spcAft>
              <a:buNone/>
            </a:pPr>
            <a:endParaRPr sz="2000">
              <a:solidFill>
                <a:srgbClr val="E36C09"/>
              </a:solidFill>
            </a:endParaRPr>
          </a:p>
        </p:txBody>
      </p:sp>
      <p:sp>
        <p:nvSpPr>
          <p:cNvPr id="444" name="Google Shape;444;g6c25668923_0_1875"/>
          <p:cNvSpPr txBox="1"/>
          <p:nvPr/>
        </p:nvSpPr>
        <p:spPr>
          <a:xfrm>
            <a:off x="6657450" y="2973125"/>
            <a:ext cx="5744400" cy="9234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SzPts val="1100"/>
              <a:buNone/>
            </a:pPr>
            <a:r>
              <a:rPr lang="en-US" sz="2000">
                <a:solidFill>
                  <a:srgbClr val="E36C09"/>
                </a:solidFill>
              </a:rPr>
              <a:t>For offer_price: From the discount distribution, most offers have less than 10%-off discount</a:t>
            </a:r>
            <a:endParaRPr sz="2000">
              <a:solidFill>
                <a:srgbClr val="E36C09"/>
              </a:solidFill>
            </a:endParaRPr>
          </a:p>
          <a:p>
            <a:pPr marL="0" marR="0" lvl="0" indent="0" algn="l" rtl="0">
              <a:spcBef>
                <a:spcPts val="0"/>
              </a:spcBef>
              <a:spcAft>
                <a:spcPts val="0"/>
              </a:spcAft>
              <a:buNone/>
            </a:pPr>
            <a:endParaRPr sz="2000">
              <a:solidFill>
                <a:srgbClr val="E36C09"/>
              </a:solidFill>
            </a:endParaRPr>
          </a:p>
        </p:txBody>
      </p:sp>
      <p:pic>
        <p:nvPicPr>
          <p:cNvPr id="445" name="Google Shape;445;g6c25668923_0_1875"/>
          <p:cNvPicPr preferRelativeResize="0"/>
          <p:nvPr/>
        </p:nvPicPr>
        <p:blipFill>
          <a:blip r:embed="rId5">
            <a:alphaModFix/>
          </a:blip>
          <a:stretch>
            <a:fillRect/>
          </a:stretch>
        </p:blipFill>
        <p:spPr>
          <a:xfrm>
            <a:off x="6814500" y="3786600"/>
            <a:ext cx="4615500" cy="3028922"/>
          </a:xfrm>
          <a:prstGeom prst="rect">
            <a:avLst/>
          </a:prstGeom>
          <a:noFill/>
          <a:ln>
            <a:noFill/>
          </a:ln>
        </p:spPr>
      </p:pic>
      <p:sp>
        <p:nvSpPr>
          <p:cNvPr id="446" name="Google Shape;446;g6c25668923_0_1875"/>
          <p:cNvSpPr txBox="1"/>
          <p:nvPr/>
        </p:nvSpPr>
        <p:spPr>
          <a:xfrm>
            <a:off x="7512900" y="4024975"/>
            <a:ext cx="2297700" cy="1515300"/>
          </a:xfrm>
          <a:prstGeom prst="rect">
            <a:avLst/>
          </a:prstGeom>
          <a:noFill/>
          <a:ln>
            <a:noFill/>
          </a:ln>
        </p:spPr>
        <p:txBody>
          <a:bodyPr spcFirstLastPara="1" wrap="square" lIns="91425" tIns="91425" rIns="91425" bIns="91425" anchor="t" anchorCtr="0">
            <a:noAutofit/>
          </a:bodyPr>
          <a:lstStyle/>
          <a:p>
            <a:pPr marL="0" lvl="0" indent="0" algn="l" rtl="0">
              <a:spcBef>
                <a:spcPts val="640"/>
              </a:spcBef>
              <a:spcAft>
                <a:spcPts val="0"/>
              </a:spcAft>
              <a:buNone/>
            </a:pPr>
            <a:r>
              <a:rPr lang="en-US" sz="1800">
                <a:solidFill>
                  <a:schemeClr val="dk1"/>
                </a:solidFill>
                <a:latin typeface="Calibri"/>
                <a:ea typeface="Calibri"/>
                <a:cs typeface="Calibri"/>
                <a:sym typeface="Calibri"/>
              </a:rPr>
              <a:t>Set an impossible discount: random(0.5,0.8)</a:t>
            </a:r>
            <a:endParaRPr sz="1800">
              <a:solidFill>
                <a:schemeClr val="dk1"/>
              </a:solidFill>
              <a:latin typeface="Calibri"/>
              <a:ea typeface="Calibri"/>
              <a:cs typeface="Calibri"/>
              <a:sym typeface="Calibri"/>
            </a:endParaRPr>
          </a:p>
          <a:p>
            <a:pPr marL="0" lvl="0" indent="0" algn="l" rtl="0">
              <a:spcBef>
                <a:spcPts val="640"/>
              </a:spcBef>
              <a:spcAft>
                <a:spcPts val="0"/>
              </a:spcAft>
              <a:buNone/>
            </a:pPr>
            <a:r>
              <a:rPr lang="en-US" sz="1800">
                <a:solidFill>
                  <a:schemeClr val="dk1"/>
                </a:solidFill>
                <a:latin typeface="Calibri"/>
                <a:ea typeface="Calibri"/>
                <a:cs typeface="Calibri"/>
                <a:sym typeface="Calibri"/>
              </a:rPr>
              <a:t>list price*discount = offer price</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g6c25668923_0_2006"/>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453" name="Google Shape;453;g6c25668923_0_2006"/>
          <p:cNvSpPr txBox="1"/>
          <p:nvPr/>
        </p:nvSpPr>
        <p:spPr>
          <a:xfrm>
            <a:off x="3788250" y="291300"/>
            <a:ext cx="46155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17F42"/>
                </a:solidFill>
              </a:rPr>
              <a:t>Training Dataset Preparation</a:t>
            </a:r>
            <a:endParaRPr b="1"/>
          </a:p>
        </p:txBody>
      </p:sp>
      <p:sp>
        <p:nvSpPr>
          <p:cNvPr id="454" name="Google Shape;454;g6c25668923_0_2006"/>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g6c25668923_0_2006"/>
          <p:cNvSpPr/>
          <p:nvPr/>
        </p:nvSpPr>
        <p:spPr>
          <a:xfrm rot="5400000">
            <a:off x="9462513" y="1989007"/>
            <a:ext cx="925123" cy="1193837"/>
          </a:xfrm>
          <a:custGeom>
            <a:avLst/>
            <a:gdLst/>
            <a:ahLst/>
            <a:cxnLst/>
            <a:rect l="l" t="t" r="r" b="b"/>
            <a:pathLst>
              <a:path w="648072" h="571214" extrusionOk="0">
                <a:moveTo>
                  <a:pt x="0" y="0"/>
                </a:moveTo>
                <a:lnTo>
                  <a:pt x="648072" y="0"/>
                </a:lnTo>
                <a:lnTo>
                  <a:pt x="648072" y="432048"/>
                </a:lnTo>
                <a:lnTo>
                  <a:pt x="404753" y="432048"/>
                </a:lnTo>
                <a:lnTo>
                  <a:pt x="324037" y="571214"/>
                </a:lnTo>
                <a:lnTo>
                  <a:pt x="243321" y="432048"/>
                </a:lnTo>
                <a:lnTo>
                  <a:pt x="0" y="432048"/>
                </a:lnTo>
                <a:close/>
              </a:path>
            </a:pathLst>
          </a:custGeom>
          <a:solidFill>
            <a:srgbClr val="0C0C0C"/>
          </a:solidFill>
          <a:ln>
            <a:noFill/>
          </a:ln>
        </p:spPr>
        <p:txBody>
          <a:bodyPr spcFirstLastPara="1" wrap="square" lIns="91425" tIns="45700" rIns="91425" bIns="4320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56" name="Google Shape;456;g6c25668923_0_2006"/>
          <p:cNvSpPr/>
          <p:nvPr/>
        </p:nvSpPr>
        <p:spPr>
          <a:xfrm>
            <a:off x="4355025" y="1894775"/>
            <a:ext cx="3720600" cy="1831200"/>
          </a:xfrm>
          <a:prstGeom prst="rect">
            <a:avLst/>
          </a:prstGeom>
          <a:noFill/>
          <a:ln>
            <a:noFill/>
          </a:ln>
        </p:spPr>
        <p:txBody>
          <a:bodyPr spcFirstLastPara="1" wrap="square" lIns="91425" tIns="45700" rIns="91425" bIns="45700" anchor="t" anchorCtr="0">
            <a:noAutofit/>
          </a:bodyPr>
          <a:lstStyle/>
          <a:p>
            <a:pPr marL="0" lvl="0" indent="0" algn="r" rtl="0">
              <a:spcBef>
                <a:spcPts val="640"/>
              </a:spcBef>
              <a:spcAft>
                <a:spcPts val="0"/>
              </a:spcAft>
              <a:buClr>
                <a:schemeClr val="dk1"/>
              </a:buClr>
              <a:buSzPts val="1100"/>
              <a:buFont typeface="Arial"/>
              <a:buNone/>
            </a:pPr>
            <a:r>
              <a:rPr lang="en-US" sz="2200">
                <a:solidFill>
                  <a:srgbClr val="434343"/>
                </a:solidFill>
              </a:rPr>
              <a:t>Listing records contain different status of listings (for sale, cancelled, purchased, etc. )</a:t>
            </a:r>
            <a:endParaRPr sz="2200">
              <a:solidFill>
                <a:srgbClr val="434343"/>
              </a:solidFill>
            </a:endParaRPr>
          </a:p>
          <a:p>
            <a:pPr marL="0" marR="0" lvl="0" indent="0" algn="r" rtl="0">
              <a:spcBef>
                <a:spcPts val="0"/>
              </a:spcBef>
              <a:spcAft>
                <a:spcPts val="0"/>
              </a:spcAft>
              <a:buNone/>
            </a:pPr>
            <a:endParaRPr sz="2200">
              <a:solidFill>
                <a:srgbClr val="434343"/>
              </a:solidFill>
            </a:endParaRPr>
          </a:p>
        </p:txBody>
      </p:sp>
      <p:cxnSp>
        <p:nvCxnSpPr>
          <p:cNvPr id="457" name="Google Shape;457;g6c25668923_0_2006"/>
          <p:cNvCxnSpPr/>
          <p:nvPr/>
        </p:nvCxnSpPr>
        <p:spPr>
          <a:xfrm>
            <a:off x="8338323" y="2600672"/>
            <a:ext cx="1181700" cy="0"/>
          </a:xfrm>
          <a:prstGeom prst="straightConnector1">
            <a:avLst/>
          </a:prstGeom>
          <a:noFill/>
          <a:ln w="9525" cap="flat" cmpd="sng">
            <a:solidFill>
              <a:srgbClr val="7F7F7F"/>
            </a:solidFill>
            <a:prstDash val="solid"/>
            <a:round/>
            <a:headEnd type="none" w="sm" len="sm"/>
            <a:tailEnd type="none" w="sm" len="sm"/>
          </a:ln>
        </p:spPr>
      </p:cxnSp>
      <p:sp>
        <p:nvSpPr>
          <p:cNvPr id="458" name="Google Shape;458;g6c25668923_0_2006"/>
          <p:cNvSpPr/>
          <p:nvPr/>
        </p:nvSpPr>
        <p:spPr>
          <a:xfrm>
            <a:off x="9601567" y="2303928"/>
            <a:ext cx="9141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chemeClr val="lt1"/>
                </a:solidFill>
              </a:rPr>
              <a:t>5</a:t>
            </a:r>
            <a:endParaRPr sz="2400">
              <a:solidFill>
                <a:schemeClr val="lt1"/>
              </a:solidFill>
              <a:latin typeface="Calibri"/>
              <a:ea typeface="Calibri"/>
              <a:cs typeface="Calibri"/>
              <a:sym typeface="Calibri"/>
            </a:endParaRPr>
          </a:p>
        </p:txBody>
      </p:sp>
      <p:sp>
        <p:nvSpPr>
          <p:cNvPr id="459" name="Google Shape;459;g6c25668923_0_2006"/>
          <p:cNvSpPr/>
          <p:nvPr/>
        </p:nvSpPr>
        <p:spPr>
          <a:xfrm>
            <a:off x="8151912" y="2456656"/>
            <a:ext cx="216000" cy="216000"/>
          </a:xfrm>
          <a:prstGeom prst="ellipse">
            <a:avLst/>
          </a:prstGeom>
          <a:solidFill>
            <a:srgbClr val="0C0C0C"/>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g6c25668923_0_2006"/>
          <p:cNvSpPr/>
          <p:nvPr/>
        </p:nvSpPr>
        <p:spPr>
          <a:xfrm>
            <a:off x="3497525" y="3733050"/>
            <a:ext cx="8854500" cy="1831200"/>
          </a:xfrm>
          <a:prstGeom prst="rect">
            <a:avLst/>
          </a:prstGeom>
          <a:noFill/>
          <a:ln>
            <a:noFill/>
          </a:ln>
        </p:spPr>
        <p:txBody>
          <a:bodyPr spcFirstLastPara="1" wrap="square" lIns="91425" tIns="45700" rIns="91425" bIns="45700" anchor="t" anchorCtr="0">
            <a:noAutofit/>
          </a:bodyPr>
          <a:lstStyle/>
          <a:p>
            <a:pPr marL="609600" lvl="0" indent="0" algn="ctr" rtl="0">
              <a:spcBef>
                <a:spcPts val="640"/>
              </a:spcBef>
              <a:spcAft>
                <a:spcPts val="0"/>
              </a:spcAft>
              <a:buClr>
                <a:schemeClr val="dk1"/>
              </a:buClr>
              <a:buSzPts val="1100"/>
              <a:buFont typeface="Arial"/>
              <a:buNone/>
            </a:pPr>
            <a:r>
              <a:rPr lang="en-US" sz="2200">
                <a:solidFill>
                  <a:schemeClr val="dk1"/>
                </a:solidFill>
              </a:rPr>
              <a:t>We only need the listing records when they are not off-market</a:t>
            </a:r>
            <a:endParaRPr sz="2200">
              <a:solidFill>
                <a:schemeClr val="dk1"/>
              </a:solidFill>
            </a:endParaRPr>
          </a:p>
          <a:p>
            <a:pPr marL="609600" lvl="0" indent="0" algn="ctr" rtl="0">
              <a:spcBef>
                <a:spcPts val="640"/>
              </a:spcBef>
              <a:spcAft>
                <a:spcPts val="0"/>
              </a:spcAft>
              <a:buClr>
                <a:schemeClr val="dk1"/>
              </a:buClr>
              <a:buSzPts val="1100"/>
              <a:buFont typeface="Arial"/>
              <a:buNone/>
            </a:pPr>
            <a:r>
              <a:rPr lang="en-US" sz="2200">
                <a:solidFill>
                  <a:schemeClr val="dk1"/>
                </a:solidFill>
              </a:rPr>
              <a:t>Only keep records with </a:t>
            </a:r>
            <a:r>
              <a:rPr lang="en-US" sz="2200" b="1">
                <a:solidFill>
                  <a:srgbClr val="E36C09"/>
                </a:solidFill>
              </a:rPr>
              <a:t>listing_status = for sale</a:t>
            </a:r>
            <a:endParaRPr sz="2200" b="1">
              <a:solidFill>
                <a:srgbClr val="E36C09"/>
              </a:solidFill>
            </a:endParaRPr>
          </a:p>
          <a:p>
            <a:pPr marL="0" marR="0" lvl="0" indent="0" algn="ctr" rtl="0">
              <a:spcBef>
                <a:spcPts val="0"/>
              </a:spcBef>
              <a:spcAft>
                <a:spcPts val="0"/>
              </a:spcAft>
              <a:buNone/>
            </a:pPr>
            <a:endParaRPr sz="2200">
              <a:solidFill>
                <a:srgbClr val="434343"/>
              </a:solidFill>
            </a:endParaRPr>
          </a:p>
        </p:txBody>
      </p:sp>
      <p:pic>
        <p:nvPicPr>
          <p:cNvPr id="461" name="Google Shape;461;g6c25668923_0_2006"/>
          <p:cNvPicPr preferRelativeResize="0"/>
          <p:nvPr/>
        </p:nvPicPr>
        <p:blipFill>
          <a:blip r:embed="rId4">
            <a:alphaModFix/>
          </a:blip>
          <a:stretch>
            <a:fillRect/>
          </a:stretch>
        </p:blipFill>
        <p:spPr>
          <a:xfrm>
            <a:off x="340675" y="1894775"/>
            <a:ext cx="3720600" cy="327718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20"/>
          <p:cNvPicPr preferRelativeResize="0"/>
          <p:nvPr/>
        </p:nvPicPr>
        <p:blipFill rotWithShape="1">
          <a:blip r:embed="rId3">
            <a:alphaModFix/>
          </a:blip>
          <a:srcRect/>
          <a:stretch/>
        </p:blipFill>
        <p:spPr>
          <a:xfrm>
            <a:off x="0" y="151"/>
            <a:ext cx="12192000" cy="6857697"/>
          </a:xfrm>
          <a:prstGeom prst="rect">
            <a:avLst/>
          </a:prstGeom>
          <a:noFill/>
          <a:ln>
            <a:noFill/>
          </a:ln>
        </p:spPr>
      </p:pic>
      <p:sp>
        <p:nvSpPr>
          <p:cNvPr id="467" name="Google Shape;467;p20"/>
          <p:cNvSpPr/>
          <p:nvPr/>
        </p:nvSpPr>
        <p:spPr>
          <a:xfrm>
            <a:off x="0" y="151"/>
            <a:ext cx="12192000" cy="68580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 name="Google Shape;468;p20"/>
          <p:cNvSpPr txBox="1"/>
          <p:nvPr/>
        </p:nvSpPr>
        <p:spPr>
          <a:xfrm>
            <a:off x="3935760" y="1818977"/>
            <a:ext cx="1476164" cy="37702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3900">
                <a:solidFill>
                  <a:srgbClr val="F17F42"/>
                </a:solidFill>
                <a:latin typeface="Arial"/>
                <a:ea typeface="Arial"/>
                <a:cs typeface="Arial"/>
                <a:sym typeface="Arial"/>
              </a:rPr>
              <a:t>4</a:t>
            </a:r>
            <a:endParaRPr sz="23900">
              <a:solidFill>
                <a:srgbClr val="F17F42"/>
              </a:solidFill>
              <a:latin typeface="Arial"/>
              <a:ea typeface="Arial"/>
              <a:cs typeface="Arial"/>
              <a:sym typeface="Arial"/>
            </a:endParaRPr>
          </a:p>
        </p:txBody>
      </p:sp>
      <p:sp>
        <p:nvSpPr>
          <p:cNvPr id="469" name="Google Shape;469;p20"/>
          <p:cNvSpPr txBox="1"/>
          <p:nvPr/>
        </p:nvSpPr>
        <p:spPr>
          <a:xfrm>
            <a:off x="5643632" y="4084324"/>
            <a:ext cx="69923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rgbClr val="F17F42"/>
                </a:solidFill>
                <a:latin typeface="Arial"/>
                <a:ea typeface="Arial"/>
                <a:cs typeface="Arial"/>
                <a:sym typeface="Arial"/>
              </a:rPr>
              <a:t>th</a:t>
            </a:r>
            <a:endParaRPr sz="4800">
              <a:solidFill>
                <a:srgbClr val="F17F42"/>
              </a:solidFill>
              <a:latin typeface="Arial"/>
              <a:ea typeface="Arial"/>
              <a:cs typeface="Arial"/>
              <a:sym typeface="Arial"/>
            </a:endParaRPr>
          </a:p>
        </p:txBody>
      </p:sp>
      <p:sp>
        <p:nvSpPr>
          <p:cNvPr id="470" name="Google Shape;470;p20"/>
          <p:cNvSpPr txBox="1"/>
          <p:nvPr/>
        </p:nvSpPr>
        <p:spPr>
          <a:xfrm>
            <a:off x="4367808" y="513626"/>
            <a:ext cx="1476300" cy="3770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3900"/>
              <a:buFont typeface="Arial"/>
              <a:buNone/>
            </a:pPr>
            <a:endParaRPr sz="23900" b="0" i="0" u="none" strike="noStrike" cap="none">
              <a:solidFill>
                <a:srgbClr val="F17F42"/>
              </a:solidFill>
              <a:latin typeface="Arial"/>
              <a:ea typeface="Arial"/>
              <a:cs typeface="Arial"/>
              <a:sym typeface="Arial"/>
            </a:endParaRPr>
          </a:p>
        </p:txBody>
      </p:sp>
      <p:sp>
        <p:nvSpPr>
          <p:cNvPr id="471" name="Google Shape;471;p20"/>
          <p:cNvSpPr/>
          <p:nvPr/>
        </p:nvSpPr>
        <p:spPr>
          <a:xfrm>
            <a:off x="6528048" y="2728342"/>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2" name="Google Shape;472;p20"/>
          <p:cNvSpPr txBox="1"/>
          <p:nvPr/>
        </p:nvSpPr>
        <p:spPr>
          <a:xfrm>
            <a:off x="6628925" y="2778225"/>
            <a:ext cx="54837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Data Preprocessing</a:t>
            </a:r>
            <a:endParaRPr sz="1400" b="0" i="0" u="none" strike="noStrike" cap="none">
              <a:solidFill>
                <a:srgbClr val="000000"/>
              </a:solidFill>
              <a:latin typeface="Arial"/>
              <a:ea typeface="Arial"/>
              <a:cs typeface="Arial"/>
              <a:sym typeface="Arial"/>
            </a:endParaRPr>
          </a:p>
        </p:txBody>
      </p:sp>
      <p:sp>
        <p:nvSpPr>
          <p:cNvPr id="473" name="Google Shape;473;p20"/>
          <p:cNvSpPr/>
          <p:nvPr/>
        </p:nvSpPr>
        <p:spPr>
          <a:xfrm>
            <a:off x="6528023" y="750253"/>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Arial"/>
              <a:buNone/>
            </a:pPr>
            <a:r>
              <a:rPr lang="en-US" sz="2400">
                <a:solidFill>
                  <a:schemeClr val="lt1"/>
                </a:solidFill>
              </a:rPr>
              <a:t>Executive Summary</a:t>
            </a:r>
            <a:endParaRPr sz="1800" b="0" i="0" u="none" strike="noStrike" cap="none">
              <a:solidFill>
                <a:schemeClr val="lt1"/>
              </a:solidFill>
              <a:latin typeface="Calibri"/>
              <a:ea typeface="Calibri"/>
              <a:cs typeface="Calibri"/>
              <a:sym typeface="Calibri"/>
            </a:endParaRPr>
          </a:p>
        </p:txBody>
      </p:sp>
      <p:sp>
        <p:nvSpPr>
          <p:cNvPr id="474" name="Google Shape;474;p20"/>
          <p:cNvSpPr/>
          <p:nvPr/>
        </p:nvSpPr>
        <p:spPr>
          <a:xfrm>
            <a:off x="6528048" y="4706464"/>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5" name="Google Shape;475;p20"/>
          <p:cNvSpPr txBox="1"/>
          <p:nvPr/>
        </p:nvSpPr>
        <p:spPr>
          <a:xfrm>
            <a:off x="6628924" y="4756350"/>
            <a:ext cx="2907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Data Modeling</a:t>
            </a:r>
            <a:endParaRPr sz="1400" b="0" i="0" u="none" strike="noStrike" cap="none">
              <a:solidFill>
                <a:srgbClr val="000000"/>
              </a:solidFill>
              <a:latin typeface="Arial"/>
              <a:ea typeface="Arial"/>
              <a:cs typeface="Arial"/>
              <a:sym typeface="Arial"/>
            </a:endParaRPr>
          </a:p>
        </p:txBody>
      </p:sp>
      <p:sp>
        <p:nvSpPr>
          <p:cNvPr id="476" name="Google Shape;476;p20"/>
          <p:cNvSpPr/>
          <p:nvPr/>
        </p:nvSpPr>
        <p:spPr>
          <a:xfrm>
            <a:off x="6538773" y="5598289"/>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a:solidFill>
                  <a:schemeClr val="lt1"/>
                </a:solidFill>
              </a:rPr>
              <a:t>Recommendations</a:t>
            </a:r>
            <a:endParaRPr sz="1800">
              <a:solidFill>
                <a:schemeClr val="lt1"/>
              </a:solidFill>
              <a:latin typeface="Calibri"/>
              <a:ea typeface="Calibri"/>
              <a:cs typeface="Calibri"/>
              <a:sym typeface="Calibri"/>
            </a:endParaRPr>
          </a:p>
        </p:txBody>
      </p:sp>
      <p:sp>
        <p:nvSpPr>
          <p:cNvPr id="477" name="Google Shape;477;p20"/>
          <p:cNvSpPr/>
          <p:nvPr/>
        </p:nvSpPr>
        <p:spPr>
          <a:xfrm>
            <a:off x="6528023" y="1739302"/>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a:solidFill>
                  <a:schemeClr val="lt1"/>
                </a:solidFill>
              </a:rPr>
              <a:t>Data Overview</a:t>
            </a:r>
            <a:endParaRPr sz="1800">
              <a:solidFill>
                <a:schemeClr val="lt1"/>
              </a:solidFill>
              <a:latin typeface="Calibri"/>
              <a:ea typeface="Calibri"/>
              <a:cs typeface="Calibri"/>
              <a:sym typeface="Calibri"/>
            </a:endParaRPr>
          </a:p>
        </p:txBody>
      </p:sp>
      <p:sp>
        <p:nvSpPr>
          <p:cNvPr id="478" name="Google Shape;478;p20"/>
          <p:cNvSpPr/>
          <p:nvPr/>
        </p:nvSpPr>
        <p:spPr>
          <a:xfrm>
            <a:off x="6538775" y="3717412"/>
            <a:ext cx="5664000" cy="576000"/>
          </a:xfrm>
          <a:prstGeom prst="rect">
            <a:avLst/>
          </a:prstGeom>
          <a:solidFill>
            <a:srgbClr val="F17F42"/>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Arial"/>
              <a:buNone/>
            </a:pPr>
            <a:r>
              <a:rPr lang="en-US" sz="2400">
                <a:solidFill>
                  <a:schemeClr val="lt1"/>
                </a:solidFill>
              </a:rPr>
              <a:t>Exploratory Data Analysis</a:t>
            </a:r>
            <a:endParaRPr sz="18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lt1"/>
              </a:solidFill>
              <a:latin typeface="Calibri"/>
              <a:ea typeface="Calibri"/>
              <a:cs typeface="Calibri"/>
              <a:sym typeface="Calibri"/>
            </a:endParaRPr>
          </a:p>
        </p:txBody>
      </p:sp>
      <p:pic>
        <p:nvPicPr>
          <p:cNvPr id="479" name="Google Shape;479;p20"/>
          <p:cNvPicPr preferRelativeResize="0"/>
          <p:nvPr/>
        </p:nvPicPr>
        <p:blipFill rotWithShape="1">
          <a:blip r:embed="rId4">
            <a:alphaModFix/>
          </a:blip>
          <a:srcRect/>
          <a:stretch/>
        </p:blipFill>
        <p:spPr>
          <a:xfrm>
            <a:off x="-6" y="-9750"/>
            <a:ext cx="2297637" cy="923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5" name="Google Shape;485;g6c25668923_0_2077"/>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486" name="Google Shape;486;g6c25668923_0_2077"/>
          <p:cNvSpPr txBox="1"/>
          <p:nvPr/>
        </p:nvSpPr>
        <p:spPr>
          <a:xfrm>
            <a:off x="4292675" y="297300"/>
            <a:ext cx="3708900" cy="461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2400" b="1">
                <a:solidFill>
                  <a:srgbClr val="F17F42"/>
                </a:solidFill>
              </a:rPr>
              <a:t>Clustering (K-means)</a:t>
            </a:r>
            <a:endParaRPr sz="2400" b="1">
              <a:solidFill>
                <a:srgbClr val="F17F42"/>
              </a:solidFill>
            </a:endParaRPr>
          </a:p>
        </p:txBody>
      </p:sp>
      <p:sp>
        <p:nvSpPr>
          <p:cNvPr id="487" name="Google Shape;487;g6c25668923_0_2077"/>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88" name="Google Shape;488;g6c25668923_0_2077"/>
          <p:cNvPicPr preferRelativeResize="0"/>
          <p:nvPr/>
        </p:nvPicPr>
        <p:blipFill rotWithShape="1">
          <a:blip r:embed="rId4">
            <a:alphaModFix/>
          </a:blip>
          <a:srcRect t="16103" r="6620" b="4994"/>
          <a:stretch/>
        </p:blipFill>
        <p:spPr>
          <a:xfrm>
            <a:off x="5930275" y="1661250"/>
            <a:ext cx="6129175" cy="4192250"/>
          </a:xfrm>
          <a:prstGeom prst="rect">
            <a:avLst/>
          </a:prstGeom>
          <a:noFill/>
          <a:ln>
            <a:noFill/>
          </a:ln>
        </p:spPr>
      </p:pic>
      <p:sp>
        <p:nvSpPr>
          <p:cNvPr id="489" name="Google Shape;489;g6c25668923_0_2077"/>
          <p:cNvSpPr txBox="1"/>
          <p:nvPr/>
        </p:nvSpPr>
        <p:spPr>
          <a:xfrm>
            <a:off x="1521067" y="1980697"/>
            <a:ext cx="1814100" cy="46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31313"/>
                </a:solidFill>
              </a:rPr>
              <a:t>Goal</a:t>
            </a:r>
            <a:endParaRPr sz="2200" b="1"/>
          </a:p>
        </p:txBody>
      </p:sp>
      <p:sp>
        <p:nvSpPr>
          <p:cNvPr id="490" name="Google Shape;490;g6c25668923_0_2077"/>
          <p:cNvSpPr/>
          <p:nvPr/>
        </p:nvSpPr>
        <p:spPr>
          <a:xfrm>
            <a:off x="198125" y="2717525"/>
            <a:ext cx="5251500" cy="6639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Clr>
                <a:schemeClr val="dk1"/>
              </a:buClr>
              <a:buSzPts val="1100"/>
              <a:buFont typeface="Arial"/>
              <a:buNone/>
            </a:pPr>
            <a:r>
              <a:rPr lang="en-US" sz="2000">
                <a:solidFill>
                  <a:schemeClr val="dk1"/>
                </a:solidFill>
              </a:rPr>
              <a:t>To get the first sense of our dataset: is there a distinct difference among clusters?</a:t>
            </a:r>
            <a:endParaRPr sz="2000">
              <a:solidFill>
                <a:schemeClr val="dk1"/>
              </a:solidFill>
            </a:endParaRPr>
          </a:p>
        </p:txBody>
      </p:sp>
      <p:sp>
        <p:nvSpPr>
          <p:cNvPr id="491" name="Google Shape;491;g6c25668923_0_2077"/>
          <p:cNvSpPr txBox="1"/>
          <p:nvPr/>
        </p:nvSpPr>
        <p:spPr>
          <a:xfrm>
            <a:off x="1444875" y="4277650"/>
            <a:ext cx="2684400" cy="46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31313"/>
                </a:solidFill>
              </a:rPr>
              <a:t>Choose Clusters</a:t>
            </a:r>
            <a:endParaRPr sz="2200" b="1"/>
          </a:p>
        </p:txBody>
      </p:sp>
      <p:sp>
        <p:nvSpPr>
          <p:cNvPr id="492" name="Google Shape;492;g6c25668923_0_2077"/>
          <p:cNvSpPr/>
          <p:nvPr/>
        </p:nvSpPr>
        <p:spPr>
          <a:xfrm>
            <a:off x="274325" y="4975400"/>
            <a:ext cx="5175300" cy="6639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Clr>
                <a:schemeClr val="dk1"/>
              </a:buClr>
              <a:buSzPts val="1100"/>
              <a:buFont typeface="Arial"/>
              <a:buNone/>
            </a:pPr>
            <a:r>
              <a:rPr lang="en-US" sz="2000">
                <a:solidFill>
                  <a:schemeClr val="dk1"/>
                </a:solidFill>
              </a:rPr>
              <a:t>From the Elbow Plot, we choose cluster = 5</a:t>
            </a:r>
            <a:endParaRPr sz="2000">
              <a:solidFill>
                <a:schemeClr val="dk1"/>
              </a:solidFill>
            </a:endParaRPr>
          </a:p>
          <a:p>
            <a:pPr marL="0" marR="0" lvl="0" indent="0" algn="l" rtl="0">
              <a:spcBef>
                <a:spcPts val="0"/>
              </a:spcBef>
              <a:spcAft>
                <a:spcPts val="0"/>
              </a:spcAft>
              <a:buNone/>
            </a:pPr>
            <a:endParaRPr sz="2000">
              <a:solidFill>
                <a:srgbClr val="131313"/>
              </a:solidFill>
            </a:endParaRPr>
          </a:p>
        </p:txBody>
      </p:sp>
      <p:grpSp>
        <p:nvGrpSpPr>
          <p:cNvPr id="493" name="Google Shape;493;g6c25668923_0_2077"/>
          <p:cNvGrpSpPr/>
          <p:nvPr/>
        </p:nvGrpSpPr>
        <p:grpSpPr>
          <a:xfrm>
            <a:off x="789534" y="1824960"/>
            <a:ext cx="653748" cy="736926"/>
            <a:chOff x="6633112" y="3026546"/>
            <a:chExt cx="471000" cy="546600"/>
          </a:xfrm>
        </p:grpSpPr>
        <p:sp>
          <p:nvSpPr>
            <p:cNvPr id="494" name="Google Shape;494;g6c25668923_0_2077"/>
            <p:cNvSpPr/>
            <p:nvPr/>
          </p:nvSpPr>
          <p:spPr>
            <a:xfrm rot="5400000">
              <a:off x="6595312" y="3064346"/>
              <a:ext cx="546600" cy="471000"/>
            </a:xfrm>
            <a:prstGeom prst="hexagon">
              <a:avLst>
                <a:gd name="adj" fmla="val 25000"/>
                <a:gd name="vf" fmla="val 115470"/>
              </a:avLst>
            </a:prstGeom>
            <a:solidFill>
              <a:srgbClr val="F17F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95" name="Google Shape;495;g6c25668923_0_2077"/>
            <p:cNvPicPr preferRelativeResize="0"/>
            <p:nvPr/>
          </p:nvPicPr>
          <p:blipFill rotWithShape="1">
            <a:blip r:embed="rId5">
              <a:alphaModFix/>
            </a:blip>
            <a:srcRect/>
            <a:stretch/>
          </p:blipFill>
          <p:spPr>
            <a:xfrm>
              <a:off x="6648006" y="3055083"/>
              <a:ext cx="434435" cy="434435"/>
            </a:xfrm>
            <a:prstGeom prst="rect">
              <a:avLst/>
            </a:prstGeom>
            <a:noFill/>
            <a:ln>
              <a:noFill/>
            </a:ln>
          </p:spPr>
        </p:pic>
      </p:grpSp>
      <p:grpSp>
        <p:nvGrpSpPr>
          <p:cNvPr id="496" name="Google Shape;496;g6c25668923_0_2077"/>
          <p:cNvGrpSpPr/>
          <p:nvPr/>
        </p:nvGrpSpPr>
        <p:grpSpPr>
          <a:xfrm>
            <a:off x="754724" y="4114795"/>
            <a:ext cx="605706" cy="693581"/>
            <a:chOff x="6633112" y="4322691"/>
            <a:chExt cx="471000" cy="546600"/>
          </a:xfrm>
        </p:grpSpPr>
        <p:sp>
          <p:nvSpPr>
            <p:cNvPr id="497" name="Google Shape;497;g6c25668923_0_2077"/>
            <p:cNvSpPr/>
            <p:nvPr/>
          </p:nvSpPr>
          <p:spPr>
            <a:xfrm rot="5400000">
              <a:off x="6595312" y="4360491"/>
              <a:ext cx="546600" cy="471000"/>
            </a:xfrm>
            <a:prstGeom prst="hexagon">
              <a:avLst>
                <a:gd name="adj" fmla="val 25000"/>
                <a:gd name="vf" fmla="val 115470"/>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98" name="Google Shape;498;g6c25668923_0_2077"/>
            <p:cNvPicPr preferRelativeResize="0"/>
            <p:nvPr/>
          </p:nvPicPr>
          <p:blipFill rotWithShape="1">
            <a:blip r:embed="rId6">
              <a:alphaModFix/>
            </a:blip>
            <a:srcRect/>
            <a:stretch/>
          </p:blipFill>
          <p:spPr>
            <a:xfrm>
              <a:off x="6686918" y="4412661"/>
              <a:ext cx="356609" cy="356609"/>
            </a:xfrm>
            <a:prstGeom prst="rect">
              <a:avLst/>
            </a:prstGeom>
            <a:noFill/>
            <a:ln>
              <a:noFill/>
            </a:ln>
          </p:spPr>
        </p:pic>
      </p:grpSp>
      <p:cxnSp>
        <p:nvCxnSpPr>
          <p:cNvPr id="499" name="Google Shape;499;g6c25668923_0_2077"/>
          <p:cNvCxnSpPr/>
          <p:nvPr/>
        </p:nvCxnSpPr>
        <p:spPr>
          <a:xfrm flipH="1">
            <a:off x="8578350" y="3601825"/>
            <a:ext cx="7800" cy="916200"/>
          </a:xfrm>
          <a:prstGeom prst="straightConnector1">
            <a:avLst/>
          </a:prstGeom>
          <a:noFill/>
          <a:ln w="28575" cap="flat" cmpd="sng">
            <a:solidFill>
              <a:srgbClr val="FF0000"/>
            </a:solidFill>
            <a:prstDash val="dash"/>
            <a:round/>
            <a:headEnd type="none" w="med" len="med"/>
            <a:tailEnd type="non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g6c25668923_0_2151"/>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506" name="Google Shape;506;g6c25668923_0_2151"/>
          <p:cNvSpPr txBox="1"/>
          <p:nvPr/>
        </p:nvSpPr>
        <p:spPr>
          <a:xfrm>
            <a:off x="4241550" y="297300"/>
            <a:ext cx="3708900" cy="461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100"/>
              <a:buNone/>
            </a:pPr>
            <a:r>
              <a:rPr lang="en-US" sz="2400" b="1">
                <a:solidFill>
                  <a:srgbClr val="F17F42"/>
                </a:solidFill>
              </a:rPr>
              <a:t>Cluster Means</a:t>
            </a:r>
            <a:endParaRPr sz="2400" b="1">
              <a:solidFill>
                <a:srgbClr val="F17F42"/>
              </a:solidFill>
            </a:endParaRPr>
          </a:p>
        </p:txBody>
      </p:sp>
      <p:sp>
        <p:nvSpPr>
          <p:cNvPr id="507" name="Google Shape;507;g6c25668923_0_2151"/>
          <p:cNvSpPr/>
          <p:nvPr/>
        </p:nvSpPr>
        <p:spPr>
          <a:xfrm>
            <a:off x="5507857"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08" name="Google Shape;508;g6c25668923_0_2151"/>
          <p:cNvPicPr preferRelativeResize="0"/>
          <p:nvPr/>
        </p:nvPicPr>
        <p:blipFill>
          <a:blip r:embed="rId4">
            <a:alphaModFix/>
          </a:blip>
          <a:stretch>
            <a:fillRect/>
          </a:stretch>
        </p:blipFill>
        <p:spPr>
          <a:xfrm>
            <a:off x="152400" y="989850"/>
            <a:ext cx="11887198" cy="4127862"/>
          </a:xfrm>
          <a:prstGeom prst="rect">
            <a:avLst/>
          </a:prstGeom>
          <a:noFill/>
          <a:ln>
            <a:noFill/>
          </a:ln>
        </p:spPr>
      </p:pic>
      <p:sp>
        <p:nvSpPr>
          <p:cNvPr id="509" name="Google Shape;509;g6c25668923_0_2151"/>
          <p:cNvSpPr/>
          <p:nvPr/>
        </p:nvSpPr>
        <p:spPr>
          <a:xfrm>
            <a:off x="127911" y="5426151"/>
            <a:ext cx="2041800" cy="71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b="1">
                <a:solidFill>
                  <a:srgbClr val="131313"/>
                </a:solidFill>
              </a:rPr>
              <a:t>Findings</a:t>
            </a:r>
            <a:endParaRPr sz="2200" b="1">
              <a:solidFill>
                <a:schemeClr val="dk1"/>
              </a:solidFill>
              <a:latin typeface="Calibri"/>
              <a:ea typeface="Calibri"/>
              <a:cs typeface="Calibri"/>
              <a:sym typeface="Calibri"/>
            </a:endParaRPr>
          </a:p>
        </p:txBody>
      </p:sp>
      <p:sp>
        <p:nvSpPr>
          <p:cNvPr id="510" name="Google Shape;510;g6c25668923_0_2151"/>
          <p:cNvSpPr txBox="1">
            <a:spLocks noGrp="1"/>
          </p:cNvSpPr>
          <p:nvPr>
            <p:ph type="body" idx="4294967295"/>
          </p:nvPr>
        </p:nvSpPr>
        <p:spPr>
          <a:xfrm>
            <a:off x="2130150" y="5348550"/>
            <a:ext cx="8657100" cy="923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200">
                <a:solidFill>
                  <a:srgbClr val="434343"/>
                </a:solidFill>
                <a:latin typeface="Arial"/>
                <a:ea typeface="Arial"/>
                <a:cs typeface="Arial"/>
                <a:sym typeface="Arial"/>
              </a:rPr>
              <a:t>From the cluster means chart, it can be seen that </a:t>
            </a:r>
            <a:r>
              <a:rPr lang="en-US" sz="2200" b="1">
                <a:solidFill>
                  <a:srgbClr val="434343"/>
                </a:solidFill>
                <a:latin typeface="Arial"/>
                <a:ea typeface="Arial"/>
                <a:cs typeface="Arial"/>
                <a:sym typeface="Arial"/>
              </a:rPr>
              <a:t>Cluster 4</a:t>
            </a:r>
            <a:r>
              <a:rPr lang="en-US" sz="2200">
                <a:solidFill>
                  <a:srgbClr val="434343"/>
                </a:solidFill>
                <a:latin typeface="Arial"/>
                <a:ea typeface="Arial"/>
                <a:cs typeface="Arial"/>
                <a:sym typeface="Arial"/>
              </a:rPr>
              <a:t> is distinct from other Clusters, especially in the features listed above. </a:t>
            </a:r>
            <a:endParaRPr sz="2200">
              <a:solidFill>
                <a:srgbClr val="434343"/>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6" name="Google Shape;516;g6c25668923_0_2164"/>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517" name="Google Shape;517;g6c25668923_0_2164"/>
          <p:cNvSpPr txBox="1"/>
          <p:nvPr/>
        </p:nvSpPr>
        <p:spPr>
          <a:xfrm>
            <a:off x="4292675" y="297300"/>
            <a:ext cx="3708900" cy="461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100"/>
              <a:buNone/>
            </a:pPr>
            <a:r>
              <a:rPr lang="en-US" sz="2400" b="1">
                <a:solidFill>
                  <a:srgbClr val="F17F42"/>
                </a:solidFill>
              </a:rPr>
              <a:t>List Price and Zestimate</a:t>
            </a:r>
            <a:endParaRPr sz="2400" b="1">
              <a:solidFill>
                <a:srgbClr val="F17F42"/>
              </a:solidFill>
            </a:endParaRPr>
          </a:p>
        </p:txBody>
      </p:sp>
      <p:sp>
        <p:nvSpPr>
          <p:cNvPr id="518" name="Google Shape;518;g6c25668923_0_2164"/>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9" name="Google Shape;519;g6c25668923_0_2164"/>
          <p:cNvPicPr preferRelativeResize="0"/>
          <p:nvPr/>
        </p:nvPicPr>
        <p:blipFill>
          <a:blip r:embed="rId4">
            <a:alphaModFix/>
          </a:blip>
          <a:stretch>
            <a:fillRect/>
          </a:stretch>
        </p:blipFill>
        <p:spPr>
          <a:xfrm>
            <a:off x="5099302" y="1096250"/>
            <a:ext cx="6834000" cy="5326500"/>
          </a:xfrm>
          <a:prstGeom prst="rect">
            <a:avLst/>
          </a:prstGeom>
          <a:noFill/>
          <a:ln>
            <a:noFill/>
          </a:ln>
        </p:spPr>
      </p:pic>
      <p:sp>
        <p:nvSpPr>
          <p:cNvPr id="520" name="Google Shape;520;g6c25668923_0_2164"/>
          <p:cNvSpPr txBox="1"/>
          <p:nvPr/>
        </p:nvSpPr>
        <p:spPr>
          <a:xfrm>
            <a:off x="309250" y="2171250"/>
            <a:ext cx="4656900" cy="36267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434343"/>
              </a:buClr>
              <a:buSzPts val="2200"/>
              <a:buChar char="●"/>
            </a:pPr>
            <a:r>
              <a:rPr lang="en-US" sz="2200">
                <a:solidFill>
                  <a:srgbClr val="434343"/>
                </a:solidFill>
              </a:rPr>
              <a:t>When the listing price gets close to 250000, the listing price tends to be far away from zestimate valuation, and fewer listings get an offer.</a:t>
            </a:r>
            <a:endParaRPr sz="2200">
              <a:solidFill>
                <a:srgbClr val="434343"/>
              </a:solidFill>
            </a:endParaRPr>
          </a:p>
          <a:p>
            <a:pPr marL="457200" lvl="0" indent="0" algn="l" rtl="0">
              <a:spcBef>
                <a:spcPts val="0"/>
              </a:spcBef>
              <a:spcAft>
                <a:spcPts val="0"/>
              </a:spcAft>
              <a:buNone/>
            </a:pPr>
            <a:endParaRPr sz="2200">
              <a:solidFill>
                <a:srgbClr val="434343"/>
              </a:solidFill>
            </a:endParaRPr>
          </a:p>
          <a:p>
            <a:pPr marL="457200" lvl="0" indent="-368300" algn="l" rtl="0">
              <a:spcBef>
                <a:spcPts val="0"/>
              </a:spcBef>
              <a:spcAft>
                <a:spcPts val="0"/>
              </a:spcAft>
              <a:buClr>
                <a:srgbClr val="434343"/>
              </a:buClr>
              <a:buSzPts val="2200"/>
              <a:buChar char="●"/>
            </a:pPr>
            <a:r>
              <a:rPr lang="en-US" sz="2200">
                <a:solidFill>
                  <a:srgbClr val="434343"/>
                </a:solidFill>
              </a:rPr>
              <a:t>When a listing’s price is in the high-end market, strategy of lowering the price doesn’t work well.</a:t>
            </a:r>
            <a:endParaRPr sz="2200">
              <a:solidFill>
                <a:srgbClr val="434343"/>
              </a:solidFill>
            </a:endParaRPr>
          </a:p>
          <a:p>
            <a:pPr marL="0" lvl="0" indent="0" algn="l" rtl="0">
              <a:spcBef>
                <a:spcPts val="0"/>
              </a:spcBef>
              <a:spcAft>
                <a:spcPts val="0"/>
              </a:spcAft>
              <a:buNone/>
            </a:pPr>
            <a:endParaRPr sz="2200">
              <a:solidFill>
                <a:srgbClr val="434343"/>
              </a:solidFill>
            </a:endParaRPr>
          </a:p>
          <a:p>
            <a:pPr marL="0" lvl="0" indent="0" algn="l" rtl="0">
              <a:spcBef>
                <a:spcPts val="0"/>
              </a:spcBef>
              <a:spcAft>
                <a:spcPts val="0"/>
              </a:spcAft>
              <a:buNone/>
            </a:pPr>
            <a:endParaRPr sz="2200">
              <a:solidFill>
                <a:srgbClr val="434343"/>
              </a:solidFill>
            </a:endParaRPr>
          </a:p>
        </p:txBody>
      </p:sp>
      <p:sp>
        <p:nvSpPr>
          <p:cNvPr id="521" name="Google Shape;521;g6c25668923_0_2164"/>
          <p:cNvSpPr/>
          <p:nvPr/>
        </p:nvSpPr>
        <p:spPr>
          <a:xfrm>
            <a:off x="309261" y="1460551"/>
            <a:ext cx="2041800" cy="71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b="1">
                <a:solidFill>
                  <a:srgbClr val="131313"/>
                </a:solidFill>
              </a:rPr>
              <a:t>Findings</a:t>
            </a:r>
            <a:endParaRPr sz="2200" b="1">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6c25668923_0_571"/>
          <p:cNvSpPr txBox="1"/>
          <p:nvPr/>
        </p:nvSpPr>
        <p:spPr>
          <a:xfrm>
            <a:off x="334675" y="1991925"/>
            <a:ext cx="3230700" cy="40293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2200">
                <a:solidFill>
                  <a:srgbClr val="434343"/>
                </a:solidFill>
              </a:rPr>
              <a:t>Most of the sellers reply to the buyers within 5 hours. </a:t>
            </a:r>
            <a:endParaRPr sz="2200">
              <a:solidFill>
                <a:srgbClr val="434343"/>
              </a:solidFill>
            </a:endParaRPr>
          </a:p>
          <a:p>
            <a:pPr marL="0" lvl="0" indent="0" algn="l" rtl="0">
              <a:lnSpc>
                <a:spcPct val="115000"/>
              </a:lnSpc>
              <a:spcBef>
                <a:spcPts val="0"/>
              </a:spcBef>
              <a:spcAft>
                <a:spcPts val="0"/>
              </a:spcAft>
              <a:buNone/>
            </a:pPr>
            <a:endParaRPr sz="2200">
              <a:solidFill>
                <a:srgbClr val="434343"/>
              </a:solidFill>
            </a:endParaRPr>
          </a:p>
          <a:p>
            <a:pPr marL="0" lvl="0" indent="0" algn="l" rtl="0">
              <a:lnSpc>
                <a:spcPct val="115000"/>
              </a:lnSpc>
              <a:spcBef>
                <a:spcPts val="0"/>
              </a:spcBef>
              <a:spcAft>
                <a:spcPts val="0"/>
              </a:spcAft>
              <a:buNone/>
            </a:pPr>
            <a:r>
              <a:rPr lang="en-US" sz="2200">
                <a:solidFill>
                  <a:srgbClr val="434343"/>
                </a:solidFill>
              </a:rPr>
              <a:t>If a seller hasn’t reply within </a:t>
            </a:r>
            <a:r>
              <a:rPr lang="en-US" sz="2200" b="1">
                <a:solidFill>
                  <a:srgbClr val="E36C09"/>
                </a:solidFill>
              </a:rPr>
              <a:t>5 hours</a:t>
            </a:r>
            <a:r>
              <a:rPr lang="en-US" sz="2200">
                <a:solidFill>
                  <a:srgbClr val="434343"/>
                </a:solidFill>
              </a:rPr>
              <a:t>, RoofStock can send out a notification to remind the seller to reply to the offer.</a:t>
            </a:r>
            <a:endParaRPr sz="2200">
              <a:solidFill>
                <a:srgbClr val="434343"/>
              </a:solidFill>
            </a:endParaRPr>
          </a:p>
        </p:txBody>
      </p:sp>
      <p:pic>
        <p:nvPicPr>
          <p:cNvPr id="527" name="Google Shape;527;g6c25668923_0_571"/>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528" name="Google Shape;528;g6c25668923_0_571"/>
          <p:cNvSpPr txBox="1"/>
          <p:nvPr/>
        </p:nvSpPr>
        <p:spPr>
          <a:xfrm>
            <a:off x="3474475" y="297300"/>
            <a:ext cx="5329800" cy="461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100"/>
              <a:buNone/>
            </a:pPr>
            <a:r>
              <a:rPr lang="en-US" sz="2400" b="1">
                <a:solidFill>
                  <a:srgbClr val="F17F42"/>
                </a:solidFill>
              </a:rPr>
              <a:t>When will a seller reply?</a:t>
            </a:r>
            <a:endParaRPr sz="2400" b="1">
              <a:solidFill>
                <a:srgbClr val="F17F42"/>
              </a:solidFill>
            </a:endParaRPr>
          </a:p>
        </p:txBody>
      </p:sp>
      <p:sp>
        <p:nvSpPr>
          <p:cNvPr id="529" name="Google Shape;529;g6c25668923_0_571"/>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0" name="Google Shape;530;g6c25668923_0_571"/>
          <p:cNvSpPr/>
          <p:nvPr/>
        </p:nvSpPr>
        <p:spPr>
          <a:xfrm>
            <a:off x="334673" y="1356151"/>
            <a:ext cx="2041800" cy="71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31313"/>
                </a:solidFill>
              </a:rPr>
              <a:t>Findings</a:t>
            </a:r>
            <a:endParaRPr sz="2200" b="1">
              <a:solidFill>
                <a:schemeClr val="dk1"/>
              </a:solidFill>
              <a:latin typeface="Calibri"/>
              <a:ea typeface="Calibri"/>
              <a:cs typeface="Calibri"/>
              <a:sym typeface="Calibri"/>
            </a:endParaRPr>
          </a:p>
        </p:txBody>
      </p:sp>
      <p:pic>
        <p:nvPicPr>
          <p:cNvPr id="531" name="Google Shape;531;g6c25668923_0_571"/>
          <p:cNvPicPr preferRelativeResize="0"/>
          <p:nvPr/>
        </p:nvPicPr>
        <p:blipFill>
          <a:blip r:embed="rId4">
            <a:alphaModFix/>
          </a:blip>
          <a:stretch>
            <a:fillRect/>
          </a:stretch>
        </p:blipFill>
        <p:spPr>
          <a:xfrm>
            <a:off x="3736075" y="989099"/>
            <a:ext cx="8455926" cy="5760168"/>
          </a:xfrm>
          <a:prstGeom prst="rect">
            <a:avLst/>
          </a:prstGeom>
          <a:noFill/>
          <a:ln>
            <a:noFill/>
          </a:ln>
        </p:spPr>
      </p:pic>
      <p:cxnSp>
        <p:nvCxnSpPr>
          <p:cNvPr id="532" name="Google Shape;532;g6c25668923_0_571"/>
          <p:cNvCxnSpPr/>
          <p:nvPr/>
        </p:nvCxnSpPr>
        <p:spPr>
          <a:xfrm flipH="1">
            <a:off x="6206425" y="3429000"/>
            <a:ext cx="18300" cy="2837700"/>
          </a:xfrm>
          <a:prstGeom prst="straightConnector1">
            <a:avLst/>
          </a:prstGeom>
          <a:noFill/>
          <a:ln w="28575" cap="flat" cmpd="sng">
            <a:solidFill>
              <a:srgbClr val="0000FF"/>
            </a:solidFill>
            <a:prstDash val="dash"/>
            <a:roun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6c25668923_0_482"/>
          <p:cNvSpPr txBox="1"/>
          <p:nvPr/>
        </p:nvSpPr>
        <p:spPr>
          <a:xfrm>
            <a:off x="160400" y="2210200"/>
            <a:ext cx="3321000" cy="43203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000">
                <a:solidFill>
                  <a:srgbClr val="434343"/>
                </a:solidFill>
              </a:rPr>
              <a:t>Most of the buyers send out an offer with 150 days after registration. </a:t>
            </a:r>
            <a:endParaRPr sz="2000">
              <a:solidFill>
                <a:srgbClr val="434343"/>
              </a:solidFill>
            </a:endParaRPr>
          </a:p>
          <a:p>
            <a:pPr marL="0" lvl="0" indent="0" algn="l" rtl="0">
              <a:spcBef>
                <a:spcPts val="0"/>
              </a:spcBef>
              <a:spcAft>
                <a:spcPts val="0"/>
              </a:spcAft>
              <a:buNone/>
            </a:pPr>
            <a:endParaRPr sz="2000">
              <a:solidFill>
                <a:srgbClr val="434343"/>
              </a:solidFill>
            </a:endParaRPr>
          </a:p>
          <a:p>
            <a:pPr marL="0" lvl="0" indent="0" algn="l" rtl="0">
              <a:spcBef>
                <a:spcPts val="0"/>
              </a:spcBef>
              <a:spcAft>
                <a:spcPts val="0"/>
              </a:spcAft>
              <a:buNone/>
            </a:pPr>
            <a:r>
              <a:rPr lang="en-US" sz="2000">
                <a:solidFill>
                  <a:srgbClr val="434343"/>
                </a:solidFill>
              </a:rPr>
              <a:t>If a new user hasn’t sent out any offer after </a:t>
            </a:r>
            <a:r>
              <a:rPr lang="en-US" sz="2000" b="1">
                <a:solidFill>
                  <a:srgbClr val="E36C09"/>
                </a:solidFill>
              </a:rPr>
              <a:t>150 days</a:t>
            </a:r>
            <a:r>
              <a:rPr lang="en-US" sz="2000">
                <a:solidFill>
                  <a:srgbClr val="434343"/>
                </a:solidFill>
              </a:rPr>
              <a:t> of registration, Roofstock can choose to send out promotion regularly to stimulate the user to invest through RoofStock.</a:t>
            </a:r>
            <a:endParaRPr sz="2000">
              <a:solidFill>
                <a:srgbClr val="434343"/>
              </a:solidFill>
            </a:endParaRPr>
          </a:p>
        </p:txBody>
      </p:sp>
      <p:pic>
        <p:nvPicPr>
          <p:cNvPr id="538" name="Google Shape;538;g6c25668923_0_482"/>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539" name="Google Shape;539;g6c25668923_0_482"/>
          <p:cNvSpPr txBox="1"/>
          <p:nvPr/>
        </p:nvSpPr>
        <p:spPr>
          <a:xfrm>
            <a:off x="2526225" y="291300"/>
            <a:ext cx="8040300" cy="461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100"/>
              <a:buNone/>
            </a:pPr>
            <a:r>
              <a:rPr lang="en-US" sz="2400" b="1">
                <a:solidFill>
                  <a:srgbClr val="F17F42"/>
                </a:solidFill>
              </a:rPr>
              <a:t>When will a buyer send out an offer after registration?</a:t>
            </a:r>
            <a:endParaRPr sz="2400" b="1">
              <a:solidFill>
                <a:srgbClr val="F17F42"/>
              </a:solidFill>
            </a:endParaRPr>
          </a:p>
        </p:txBody>
      </p:sp>
      <p:sp>
        <p:nvSpPr>
          <p:cNvPr id="540" name="Google Shape;540;g6c25668923_0_482"/>
          <p:cNvSpPr/>
          <p:nvPr/>
        </p:nvSpPr>
        <p:spPr>
          <a:xfrm>
            <a:off x="255823" y="1499501"/>
            <a:ext cx="2041800" cy="71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31313"/>
                </a:solidFill>
              </a:rPr>
              <a:t>Findings</a:t>
            </a:r>
            <a:endParaRPr sz="2200" b="1">
              <a:solidFill>
                <a:schemeClr val="dk1"/>
              </a:solidFill>
              <a:latin typeface="Calibri"/>
              <a:ea typeface="Calibri"/>
              <a:cs typeface="Calibri"/>
              <a:sym typeface="Calibri"/>
            </a:endParaRPr>
          </a:p>
        </p:txBody>
      </p:sp>
      <p:pic>
        <p:nvPicPr>
          <p:cNvPr id="541" name="Google Shape;541;g6c25668923_0_482"/>
          <p:cNvPicPr preferRelativeResize="0"/>
          <p:nvPr/>
        </p:nvPicPr>
        <p:blipFill rotWithShape="1">
          <a:blip r:embed="rId4">
            <a:alphaModFix/>
          </a:blip>
          <a:srcRect r="546"/>
          <a:stretch/>
        </p:blipFill>
        <p:spPr>
          <a:xfrm>
            <a:off x="3481400" y="911400"/>
            <a:ext cx="8634400" cy="5946600"/>
          </a:xfrm>
          <a:prstGeom prst="rect">
            <a:avLst/>
          </a:prstGeom>
          <a:noFill/>
          <a:ln>
            <a:noFill/>
          </a:ln>
        </p:spPr>
      </p:pic>
      <p:sp>
        <p:nvSpPr>
          <p:cNvPr id="542" name="Google Shape;542;g6c25668923_0_482"/>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43" name="Google Shape;543;g6c25668923_0_482"/>
          <p:cNvCxnSpPr/>
          <p:nvPr/>
        </p:nvCxnSpPr>
        <p:spPr>
          <a:xfrm>
            <a:off x="5220800" y="3911050"/>
            <a:ext cx="18300" cy="2437500"/>
          </a:xfrm>
          <a:prstGeom prst="straightConnector1">
            <a:avLst/>
          </a:prstGeom>
          <a:noFill/>
          <a:ln w="28575" cap="flat" cmpd="sng">
            <a:solidFill>
              <a:srgbClr val="0000FF"/>
            </a:solidFill>
            <a:prstDash val="dash"/>
            <a:round/>
            <a:headEnd type="none" w="med" len="med"/>
            <a:tailEnd type="non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Google Shape;549;g6c25668923_0_2184"/>
          <p:cNvPicPr preferRelativeResize="0"/>
          <p:nvPr/>
        </p:nvPicPr>
        <p:blipFill>
          <a:blip r:embed="rId3">
            <a:alphaModFix/>
          </a:blip>
          <a:stretch>
            <a:fillRect/>
          </a:stretch>
        </p:blipFill>
        <p:spPr>
          <a:xfrm>
            <a:off x="0" y="1341150"/>
            <a:ext cx="7452725" cy="5421450"/>
          </a:xfrm>
          <a:prstGeom prst="rect">
            <a:avLst/>
          </a:prstGeom>
          <a:noFill/>
          <a:ln>
            <a:noFill/>
          </a:ln>
        </p:spPr>
      </p:pic>
      <p:pic>
        <p:nvPicPr>
          <p:cNvPr id="550" name="Google Shape;550;g6c25668923_0_2184"/>
          <p:cNvPicPr preferRelativeResize="0"/>
          <p:nvPr/>
        </p:nvPicPr>
        <p:blipFill rotWithShape="1">
          <a:blip r:embed="rId4">
            <a:alphaModFix/>
          </a:blip>
          <a:srcRect/>
          <a:stretch/>
        </p:blipFill>
        <p:spPr>
          <a:xfrm>
            <a:off x="-6" y="-9750"/>
            <a:ext cx="2297637" cy="923400"/>
          </a:xfrm>
          <a:prstGeom prst="rect">
            <a:avLst/>
          </a:prstGeom>
          <a:noFill/>
          <a:ln>
            <a:noFill/>
          </a:ln>
        </p:spPr>
      </p:pic>
      <p:sp>
        <p:nvSpPr>
          <p:cNvPr id="551" name="Google Shape;551;g6c25668923_0_2184"/>
          <p:cNvSpPr txBox="1"/>
          <p:nvPr/>
        </p:nvSpPr>
        <p:spPr>
          <a:xfrm>
            <a:off x="4292675" y="297300"/>
            <a:ext cx="3708900" cy="461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100"/>
              <a:buNone/>
            </a:pPr>
            <a:r>
              <a:rPr lang="en-US" sz="2400" b="1">
                <a:solidFill>
                  <a:srgbClr val="F17F42"/>
                </a:solidFill>
              </a:rPr>
              <a:t>Occupancy</a:t>
            </a:r>
            <a:endParaRPr sz="2400" b="1">
              <a:solidFill>
                <a:srgbClr val="F17F42"/>
              </a:solidFill>
            </a:endParaRPr>
          </a:p>
        </p:txBody>
      </p:sp>
      <p:sp>
        <p:nvSpPr>
          <p:cNvPr id="552" name="Google Shape;552;g6c25668923_0_2184"/>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3" name="Google Shape;553;g6c25668923_0_2184"/>
          <p:cNvSpPr txBox="1"/>
          <p:nvPr/>
        </p:nvSpPr>
        <p:spPr>
          <a:xfrm>
            <a:off x="7952475" y="2059425"/>
            <a:ext cx="3570300" cy="3984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000">
                <a:solidFill>
                  <a:srgbClr val="434343"/>
                </a:solidFill>
              </a:rPr>
              <a:t>It can be seen that most listings without offers are vacant, while listings with offers are occupied or vacant.</a:t>
            </a:r>
            <a:endParaRPr sz="2000">
              <a:solidFill>
                <a:srgbClr val="434343"/>
              </a:solidFill>
            </a:endParaRPr>
          </a:p>
          <a:p>
            <a:pPr marL="0" lvl="0" indent="0" algn="l" rtl="0">
              <a:lnSpc>
                <a:spcPct val="150000"/>
              </a:lnSpc>
              <a:spcBef>
                <a:spcPts val="0"/>
              </a:spcBef>
              <a:spcAft>
                <a:spcPts val="0"/>
              </a:spcAft>
              <a:buNone/>
            </a:pPr>
            <a:endParaRPr sz="2000">
              <a:solidFill>
                <a:srgbClr val="434343"/>
              </a:solidFill>
            </a:endParaRPr>
          </a:p>
          <a:p>
            <a:pPr marL="0" lvl="0" indent="0" algn="l" rtl="0">
              <a:lnSpc>
                <a:spcPct val="150000"/>
              </a:lnSpc>
              <a:spcBef>
                <a:spcPts val="0"/>
              </a:spcBef>
              <a:spcAft>
                <a:spcPts val="0"/>
              </a:spcAft>
              <a:buNone/>
            </a:pPr>
            <a:r>
              <a:rPr lang="en-US" sz="2000">
                <a:solidFill>
                  <a:srgbClr val="434343"/>
                </a:solidFill>
              </a:rPr>
              <a:t>Roofstock could recommend the seller to have tenant before publish, which may help to sell faster.</a:t>
            </a:r>
            <a:endParaRPr sz="2000">
              <a:solidFill>
                <a:srgbClr val="434343"/>
              </a:solidFill>
            </a:endParaRPr>
          </a:p>
        </p:txBody>
      </p:sp>
      <p:sp>
        <p:nvSpPr>
          <p:cNvPr id="554" name="Google Shape;554;g6c25668923_0_2184"/>
          <p:cNvSpPr/>
          <p:nvPr/>
        </p:nvSpPr>
        <p:spPr>
          <a:xfrm>
            <a:off x="7849173" y="1341151"/>
            <a:ext cx="2041800" cy="71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31313"/>
                </a:solidFill>
              </a:rPr>
              <a:t>Findings</a:t>
            </a:r>
            <a:endParaRPr sz="2200" b="1">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6c25668923_0_2196"/>
          <p:cNvSpPr txBox="1"/>
          <p:nvPr/>
        </p:nvSpPr>
        <p:spPr>
          <a:xfrm>
            <a:off x="1659800" y="5636025"/>
            <a:ext cx="10532100" cy="71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rgbClr val="434343"/>
                </a:solidFill>
              </a:rPr>
              <a:t>For the buyer, PA and AL markets have high risk.</a:t>
            </a:r>
            <a:endParaRPr sz="2200">
              <a:solidFill>
                <a:srgbClr val="434343"/>
              </a:solidFill>
            </a:endParaRPr>
          </a:p>
          <a:p>
            <a:pPr marL="0" lvl="0" indent="0" algn="l" rtl="0">
              <a:spcBef>
                <a:spcPts val="0"/>
              </a:spcBef>
              <a:spcAft>
                <a:spcPts val="0"/>
              </a:spcAft>
              <a:buNone/>
            </a:pPr>
            <a:r>
              <a:rPr lang="en-US" sz="2200">
                <a:solidFill>
                  <a:srgbClr val="434343"/>
                </a:solidFill>
              </a:rPr>
              <a:t>Seller, in PA and AL, could try to lower the listing price and improve property quality.</a:t>
            </a:r>
            <a:endParaRPr sz="2200">
              <a:solidFill>
                <a:srgbClr val="434343"/>
              </a:solidFill>
            </a:endParaRPr>
          </a:p>
        </p:txBody>
      </p:sp>
      <p:pic>
        <p:nvPicPr>
          <p:cNvPr id="561" name="Google Shape;561;g6c25668923_0_2196"/>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562" name="Google Shape;562;g6c25668923_0_2196"/>
          <p:cNvSpPr txBox="1"/>
          <p:nvPr/>
        </p:nvSpPr>
        <p:spPr>
          <a:xfrm>
            <a:off x="3703625" y="297300"/>
            <a:ext cx="4784700" cy="461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100"/>
              <a:buNone/>
            </a:pPr>
            <a:r>
              <a:rPr lang="en-US" sz="2400" b="1">
                <a:solidFill>
                  <a:srgbClr val="F17F42"/>
                </a:solidFill>
              </a:rPr>
              <a:t>Occupancy and Vacancy Rate</a:t>
            </a:r>
            <a:endParaRPr sz="2400" b="1">
              <a:solidFill>
                <a:srgbClr val="F17F42"/>
              </a:solidFill>
            </a:endParaRPr>
          </a:p>
        </p:txBody>
      </p:sp>
      <p:sp>
        <p:nvSpPr>
          <p:cNvPr id="563" name="Google Shape;563;g6c25668923_0_2196"/>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64" name="Google Shape;564;g6c25668923_0_2196"/>
          <p:cNvPicPr preferRelativeResize="0"/>
          <p:nvPr/>
        </p:nvPicPr>
        <p:blipFill>
          <a:blip r:embed="rId4">
            <a:alphaModFix/>
          </a:blip>
          <a:stretch>
            <a:fillRect/>
          </a:stretch>
        </p:blipFill>
        <p:spPr>
          <a:xfrm>
            <a:off x="17625" y="1187432"/>
            <a:ext cx="6092699" cy="4097869"/>
          </a:xfrm>
          <a:prstGeom prst="rect">
            <a:avLst/>
          </a:prstGeom>
          <a:noFill/>
          <a:ln>
            <a:noFill/>
          </a:ln>
        </p:spPr>
      </p:pic>
      <p:sp>
        <p:nvSpPr>
          <p:cNvPr id="565" name="Google Shape;565;g6c25668923_0_2196"/>
          <p:cNvSpPr/>
          <p:nvPr/>
        </p:nvSpPr>
        <p:spPr>
          <a:xfrm>
            <a:off x="2970175" y="2845400"/>
            <a:ext cx="427200" cy="22515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g6c25668923_0_2196"/>
          <p:cNvSpPr/>
          <p:nvPr/>
        </p:nvSpPr>
        <p:spPr>
          <a:xfrm>
            <a:off x="2030617" y="4106612"/>
            <a:ext cx="427200" cy="9141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7" name="Google Shape;567;g6c25668923_0_2196"/>
          <p:cNvPicPr preferRelativeResize="0"/>
          <p:nvPr/>
        </p:nvPicPr>
        <p:blipFill>
          <a:blip r:embed="rId5">
            <a:alphaModFix/>
          </a:blip>
          <a:stretch>
            <a:fillRect/>
          </a:stretch>
        </p:blipFill>
        <p:spPr>
          <a:xfrm>
            <a:off x="6186525" y="1127250"/>
            <a:ext cx="5928674" cy="4097874"/>
          </a:xfrm>
          <a:prstGeom prst="rect">
            <a:avLst/>
          </a:prstGeom>
          <a:noFill/>
          <a:ln>
            <a:noFill/>
          </a:ln>
        </p:spPr>
      </p:pic>
      <p:sp>
        <p:nvSpPr>
          <p:cNvPr id="568" name="Google Shape;568;g6c25668923_0_2196"/>
          <p:cNvSpPr/>
          <p:nvPr/>
        </p:nvSpPr>
        <p:spPr>
          <a:xfrm>
            <a:off x="6096000" y="4562500"/>
            <a:ext cx="427200" cy="4863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g6c25668923_0_2196"/>
          <p:cNvSpPr/>
          <p:nvPr/>
        </p:nvSpPr>
        <p:spPr>
          <a:xfrm>
            <a:off x="1" y="5736450"/>
            <a:ext cx="1805400" cy="71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b="1">
                <a:solidFill>
                  <a:srgbClr val="131313"/>
                </a:solidFill>
              </a:rPr>
              <a:t>Findings</a:t>
            </a:r>
            <a:endParaRPr sz="2200" b="1">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g6c25668923_0_194"/>
          <p:cNvPicPr preferRelativeResize="0"/>
          <p:nvPr/>
        </p:nvPicPr>
        <p:blipFill rotWithShape="1">
          <a:blip r:embed="rId3">
            <a:alphaModFix/>
          </a:blip>
          <a:srcRect t="7813" b="7805"/>
          <a:stretch/>
        </p:blipFill>
        <p:spPr>
          <a:xfrm>
            <a:off x="0" y="0"/>
            <a:ext cx="12192000" cy="6858002"/>
          </a:xfrm>
          <a:prstGeom prst="rect">
            <a:avLst/>
          </a:prstGeom>
          <a:noFill/>
          <a:ln>
            <a:noFill/>
          </a:ln>
        </p:spPr>
      </p:pic>
      <p:sp>
        <p:nvSpPr>
          <p:cNvPr id="136" name="Google Shape;136;g6c25668923_0_194"/>
          <p:cNvSpPr/>
          <p:nvPr/>
        </p:nvSpPr>
        <p:spPr>
          <a:xfrm>
            <a:off x="0" y="0"/>
            <a:ext cx="12192000" cy="68580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g6c25668923_0_194"/>
          <p:cNvSpPr txBox="1"/>
          <p:nvPr/>
        </p:nvSpPr>
        <p:spPr>
          <a:xfrm>
            <a:off x="4367808" y="513626"/>
            <a:ext cx="1476300" cy="3770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3900"/>
              <a:buFont typeface="Arial"/>
              <a:buNone/>
            </a:pPr>
            <a:r>
              <a:rPr lang="en-US" sz="23900" b="0" i="0" u="none" strike="noStrike" cap="none">
                <a:solidFill>
                  <a:srgbClr val="F17F42"/>
                </a:solidFill>
                <a:latin typeface="Arial"/>
                <a:ea typeface="Arial"/>
                <a:cs typeface="Arial"/>
                <a:sym typeface="Arial"/>
              </a:rPr>
              <a:t>1</a:t>
            </a:r>
            <a:endParaRPr sz="23900" b="0" i="0" u="none" strike="noStrike" cap="none">
              <a:solidFill>
                <a:srgbClr val="F17F42"/>
              </a:solidFill>
              <a:latin typeface="Arial"/>
              <a:ea typeface="Arial"/>
              <a:cs typeface="Arial"/>
              <a:sym typeface="Arial"/>
            </a:endParaRPr>
          </a:p>
        </p:txBody>
      </p:sp>
      <p:sp>
        <p:nvSpPr>
          <p:cNvPr id="138" name="Google Shape;138;g6c25668923_0_194"/>
          <p:cNvSpPr/>
          <p:nvPr/>
        </p:nvSpPr>
        <p:spPr>
          <a:xfrm>
            <a:off x="6528048" y="2499742"/>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g6c25668923_0_194"/>
          <p:cNvSpPr txBox="1"/>
          <p:nvPr/>
        </p:nvSpPr>
        <p:spPr>
          <a:xfrm>
            <a:off x="6628925" y="2549625"/>
            <a:ext cx="54837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Data Preprocessing</a:t>
            </a:r>
            <a:endParaRPr sz="1400" b="0" i="0" u="none" strike="noStrike" cap="none">
              <a:solidFill>
                <a:srgbClr val="000000"/>
              </a:solidFill>
              <a:latin typeface="Arial"/>
              <a:ea typeface="Arial"/>
              <a:cs typeface="Arial"/>
              <a:sym typeface="Arial"/>
            </a:endParaRPr>
          </a:p>
        </p:txBody>
      </p:sp>
      <p:sp>
        <p:nvSpPr>
          <p:cNvPr id="140" name="Google Shape;140;g6c25668923_0_194"/>
          <p:cNvSpPr/>
          <p:nvPr/>
        </p:nvSpPr>
        <p:spPr>
          <a:xfrm>
            <a:off x="6528048" y="3488803"/>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g6c25668923_0_194"/>
          <p:cNvSpPr txBox="1"/>
          <p:nvPr/>
        </p:nvSpPr>
        <p:spPr>
          <a:xfrm>
            <a:off x="6628875" y="3538675"/>
            <a:ext cx="54837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Exploratory Data Analysis</a:t>
            </a:r>
            <a:endParaRPr sz="1400" b="0" i="0" u="none" strike="noStrike" cap="none">
              <a:solidFill>
                <a:srgbClr val="000000"/>
              </a:solidFill>
              <a:latin typeface="Arial"/>
              <a:ea typeface="Arial"/>
              <a:cs typeface="Arial"/>
              <a:sym typeface="Arial"/>
            </a:endParaRPr>
          </a:p>
        </p:txBody>
      </p:sp>
      <p:sp>
        <p:nvSpPr>
          <p:cNvPr id="142" name="Google Shape;142;g6c25668923_0_194"/>
          <p:cNvSpPr/>
          <p:nvPr/>
        </p:nvSpPr>
        <p:spPr>
          <a:xfrm>
            <a:off x="6528048" y="4477864"/>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g6c25668923_0_194"/>
          <p:cNvSpPr txBox="1"/>
          <p:nvPr/>
        </p:nvSpPr>
        <p:spPr>
          <a:xfrm>
            <a:off x="6628924" y="4527750"/>
            <a:ext cx="2907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Data Modeling</a:t>
            </a:r>
            <a:endParaRPr sz="1400" b="0" i="0" u="none" strike="noStrike" cap="none">
              <a:solidFill>
                <a:srgbClr val="000000"/>
              </a:solidFill>
              <a:latin typeface="Arial"/>
              <a:ea typeface="Arial"/>
              <a:cs typeface="Arial"/>
              <a:sym typeface="Arial"/>
            </a:endParaRPr>
          </a:p>
        </p:txBody>
      </p:sp>
      <p:sp>
        <p:nvSpPr>
          <p:cNvPr id="144" name="Google Shape;144;g6c25668923_0_194"/>
          <p:cNvSpPr txBox="1"/>
          <p:nvPr/>
        </p:nvSpPr>
        <p:spPr>
          <a:xfrm>
            <a:off x="5643632" y="1871691"/>
            <a:ext cx="7665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F17F42"/>
                </a:solidFill>
                <a:latin typeface="Arial"/>
                <a:ea typeface="Arial"/>
                <a:cs typeface="Arial"/>
                <a:sym typeface="Arial"/>
              </a:rPr>
              <a:t>St</a:t>
            </a:r>
            <a:endParaRPr sz="4800" b="0" i="0" u="none" strike="noStrike" cap="none">
              <a:solidFill>
                <a:srgbClr val="F17F42"/>
              </a:solidFill>
              <a:latin typeface="Arial"/>
              <a:ea typeface="Arial"/>
              <a:cs typeface="Arial"/>
              <a:sym typeface="Arial"/>
            </a:endParaRPr>
          </a:p>
        </p:txBody>
      </p:sp>
      <p:sp>
        <p:nvSpPr>
          <p:cNvPr id="145" name="Google Shape;145;g6c25668923_0_194"/>
          <p:cNvSpPr/>
          <p:nvPr/>
        </p:nvSpPr>
        <p:spPr>
          <a:xfrm>
            <a:off x="6538773" y="5369689"/>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a:solidFill>
                  <a:schemeClr val="lt1"/>
                </a:solidFill>
              </a:rPr>
              <a:t>Recommendations</a:t>
            </a:r>
            <a:endParaRPr sz="1800">
              <a:solidFill>
                <a:schemeClr val="lt1"/>
              </a:solidFill>
              <a:latin typeface="Calibri"/>
              <a:ea typeface="Calibri"/>
              <a:cs typeface="Calibri"/>
              <a:sym typeface="Calibri"/>
            </a:endParaRPr>
          </a:p>
        </p:txBody>
      </p:sp>
      <p:sp>
        <p:nvSpPr>
          <p:cNvPr id="146" name="Google Shape;146;g6c25668923_0_194"/>
          <p:cNvSpPr/>
          <p:nvPr/>
        </p:nvSpPr>
        <p:spPr>
          <a:xfrm>
            <a:off x="6538775" y="521600"/>
            <a:ext cx="5664000" cy="576000"/>
          </a:xfrm>
          <a:prstGeom prst="rect">
            <a:avLst/>
          </a:prstGeom>
          <a:solidFill>
            <a:srgbClr val="F17F42"/>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Arial"/>
              <a:buNone/>
            </a:pPr>
            <a:r>
              <a:rPr lang="en-US" sz="2400">
                <a:solidFill>
                  <a:schemeClr val="lt1"/>
                </a:solidFill>
              </a:rPr>
              <a:t>Executive Summary</a:t>
            </a:r>
            <a:endParaRPr sz="18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lt1"/>
              </a:solidFill>
              <a:latin typeface="Calibri"/>
              <a:ea typeface="Calibri"/>
              <a:cs typeface="Calibri"/>
              <a:sym typeface="Calibri"/>
            </a:endParaRPr>
          </a:p>
        </p:txBody>
      </p:sp>
      <p:sp>
        <p:nvSpPr>
          <p:cNvPr id="147" name="Google Shape;147;g6c25668923_0_194"/>
          <p:cNvSpPr/>
          <p:nvPr/>
        </p:nvSpPr>
        <p:spPr>
          <a:xfrm>
            <a:off x="6528023" y="1510702"/>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a:solidFill>
                  <a:schemeClr val="lt1"/>
                </a:solidFill>
              </a:rPr>
              <a:t>Data Overview</a:t>
            </a:r>
            <a:endParaRPr sz="1800">
              <a:solidFill>
                <a:schemeClr val="lt1"/>
              </a:solidFill>
              <a:latin typeface="Calibri"/>
              <a:ea typeface="Calibri"/>
              <a:cs typeface="Calibri"/>
              <a:sym typeface="Calibri"/>
            </a:endParaRPr>
          </a:p>
        </p:txBody>
      </p:sp>
      <p:pic>
        <p:nvPicPr>
          <p:cNvPr id="148" name="Google Shape;148;g6c25668923_0_194"/>
          <p:cNvPicPr preferRelativeResize="0"/>
          <p:nvPr/>
        </p:nvPicPr>
        <p:blipFill rotWithShape="1">
          <a:blip r:embed="rId4">
            <a:alphaModFix/>
          </a:blip>
          <a:srcRect/>
          <a:stretch/>
        </p:blipFill>
        <p:spPr>
          <a:xfrm>
            <a:off x="-6" y="-85950"/>
            <a:ext cx="2297637" cy="923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5" name="Google Shape;575;g6c25668923_0_2215"/>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576" name="Google Shape;576;g6c25668923_0_2215"/>
          <p:cNvSpPr txBox="1"/>
          <p:nvPr/>
        </p:nvSpPr>
        <p:spPr>
          <a:xfrm>
            <a:off x="3703625" y="297300"/>
            <a:ext cx="4784700" cy="461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100"/>
              <a:buNone/>
            </a:pPr>
            <a:r>
              <a:rPr lang="en-US" sz="2400" b="1">
                <a:solidFill>
                  <a:srgbClr val="F17F42"/>
                </a:solidFill>
              </a:rPr>
              <a:t>Occupancy and Vacancy Rate</a:t>
            </a:r>
            <a:endParaRPr sz="2400" b="1">
              <a:solidFill>
                <a:srgbClr val="F17F42"/>
              </a:solidFill>
            </a:endParaRPr>
          </a:p>
        </p:txBody>
      </p:sp>
      <p:sp>
        <p:nvSpPr>
          <p:cNvPr id="577" name="Google Shape;577;g6c25668923_0_2215"/>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78" name="Google Shape;578;g6c25668923_0_2215"/>
          <p:cNvPicPr preferRelativeResize="0"/>
          <p:nvPr/>
        </p:nvPicPr>
        <p:blipFill>
          <a:blip r:embed="rId4">
            <a:alphaModFix/>
          </a:blip>
          <a:stretch>
            <a:fillRect/>
          </a:stretch>
        </p:blipFill>
        <p:spPr>
          <a:xfrm>
            <a:off x="90950" y="1198175"/>
            <a:ext cx="8167922" cy="5142525"/>
          </a:xfrm>
          <a:prstGeom prst="rect">
            <a:avLst/>
          </a:prstGeom>
          <a:noFill/>
          <a:ln>
            <a:noFill/>
          </a:ln>
        </p:spPr>
      </p:pic>
      <p:sp>
        <p:nvSpPr>
          <p:cNvPr id="579" name="Google Shape;579;g6c25668923_0_2215"/>
          <p:cNvSpPr txBox="1"/>
          <p:nvPr/>
        </p:nvSpPr>
        <p:spPr>
          <a:xfrm>
            <a:off x="8335925" y="2367500"/>
            <a:ext cx="3703800" cy="397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434343"/>
                </a:solidFill>
              </a:rPr>
              <a:t>Listings in states like NV, NC, DE, MN tend to spend a longer time to get an offer.</a:t>
            </a:r>
            <a:endParaRPr sz="2000">
              <a:solidFill>
                <a:srgbClr val="434343"/>
              </a:solidFill>
            </a:endParaRPr>
          </a:p>
          <a:p>
            <a:pPr marL="0" lvl="0" indent="0" algn="l" rtl="0">
              <a:spcBef>
                <a:spcPts val="0"/>
              </a:spcBef>
              <a:spcAft>
                <a:spcPts val="0"/>
              </a:spcAft>
              <a:buNone/>
            </a:pPr>
            <a:endParaRPr sz="2000">
              <a:solidFill>
                <a:srgbClr val="434343"/>
              </a:solidFill>
            </a:endParaRPr>
          </a:p>
          <a:p>
            <a:pPr marL="0" lvl="0" indent="0" algn="l" rtl="0">
              <a:spcBef>
                <a:spcPts val="0"/>
              </a:spcBef>
              <a:spcAft>
                <a:spcPts val="0"/>
              </a:spcAft>
              <a:buNone/>
            </a:pPr>
            <a:r>
              <a:rPr lang="en-US" sz="2000">
                <a:solidFill>
                  <a:srgbClr val="434343"/>
                </a:solidFill>
              </a:rPr>
              <a:t>Some states like KS, MI have a higher mean value of ‘time to sell’ than median value, which means some individual listings spend an unusual longer time to get an offer.</a:t>
            </a:r>
            <a:endParaRPr sz="2000">
              <a:solidFill>
                <a:srgbClr val="434343"/>
              </a:solidFill>
            </a:endParaRPr>
          </a:p>
        </p:txBody>
      </p:sp>
      <p:sp>
        <p:nvSpPr>
          <p:cNvPr id="580" name="Google Shape;580;g6c25668923_0_2215"/>
          <p:cNvSpPr/>
          <p:nvPr/>
        </p:nvSpPr>
        <p:spPr>
          <a:xfrm>
            <a:off x="8335936" y="1297826"/>
            <a:ext cx="2041800" cy="71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31313"/>
                </a:solidFill>
              </a:rPr>
              <a:t>Findings</a:t>
            </a:r>
            <a:endParaRPr sz="2200" b="1">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g6c25668923_0_2225"/>
          <p:cNvPicPr preferRelativeResize="0"/>
          <p:nvPr/>
        </p:nvPicPr>
        <p:blipFill>
          <a:blip r:embed="rId3">
            <a:alphaModFix/>
          </a:blip>
          <a:stretch>
            <a:fillRect/>
          </a:stretch>
        </p:blipFill>
        <p:spPr>
          <a:xfrm>
            <a:off x="6892050" y="0"/>
            <a:ext cx="5077871" cy="3469088"/>
          </a:xfrm>
          <a:prstGeom prst="rect">
            <a:avLst/>
          </a:prstGeom>
          <a:noFill/>
          <a:ln>
            <a:noFill/>
          </a:ln>
        </p:spPr>
      </p:pic>
      <p:pic>
        <p:nvPicPr>
          <p:cNvPr id="587" name="Google Shape;587;g6c25668923_0_2225"/>
          <p:cNvPicPr preferRelativeResize="0"/>
          <p:nvPr/>
        </p:nvPicPr>
        <p:blipFill>
          <a:blip r:embed="rId4">
            <a:alphaModFix/>
          </a:blip>
          <a:stretch>
            <a:fillRect/>
          </a:stretch>
        </p:blipFill>
        <p:spPr>
          <a:xfrm>
            <a:off x="716746" y="1266600"/>
            <a:ext cx="5077871" cy="4304513"/>
          </a:xfrm>
          <a:prstGeom prst="rect">
            <a:avLst/>
          </a:prstGeom>
          <a:noFill/>
          <a:ln>
            <a:noFill/>
          </a:ln>
        </p:spPr>
      </p:pic>
      <p:pic>
        <p:nvPicPr>
          <p:cNvPr id="588" name="Google Shape;588;g6c25668923_0_2225"/>
          <p:cNvPicPr preferRelativeResize="0"/>
          <p:nvPr/>
        </p:nvPicPr>
        <p:blipFill>
          <a:blip r:embed="rId5">
            <a:alphaModFix/>
          </a:blip>
          <a:stretch>
            <a:fillRect/>
          </a:stretch>
        </p:blipFill>
        <p:spPr>
          <a:xfrm>
            <a:off x="6892050" y="3469087"/>
            <a:ext cx="5005450" cy="3388913"/>
          </a:xfrm>
          <a:prstGeom prst="rect">
            <a:avLst/>
          </a:prstGeom>
          <a:noFill/>
          <a:ln>
            <a:noFill/>
          </a:ln>
        </p:spPr>
      </p:pic>
      <p:sp>
        <p:nvSpPr>
          <p:cNvPr id="589" name="Google Shape;589;g6c25668923_0_2225"/>
          <p:cNvSpPr txBox="1"/>
          <p:nvPr/>
        </p:nvSpPr>
        <p:spPr>
          <a:xfrm>
            <a:off x="625800" y="5571125"/>
            <a:ext cx="6063300" cy="11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434343"/>
                </a:solidFill>
              </a:rPr>
              <a:t>There is seasonality in this industry. Winter is the season with the low number of transactions. Spring and summer have more transaction activities.</a:t>
            </a:r>
            <a:endParaRPr sz="2000">
              <a:solidFill>
                <a:srgbClr val="434343"/>
              </a:solidFill>
            </a:endParaRPr>
          </a:p>
        </p:txBody>
      </p:sp>
      <p:pic>
        <p:nvPicPr>
          <p:cNvPr id="590" name="Google Shape;590;g6c25668923_0_2225"/>
          <p:cNvPicPr preferRelativeResize="0"/>
          <p:nvPr/>
        </p:nvPicPr>
        <p:blipFill rotWithShape="1">
          <a:blip r:embed="rId6">
            <a:alphaModFix/>
          </a:blip>
          <a:srcRect/>
          <a:stretch/>
        </p:blipFill>
        <p:spPr>
          <a:xfrm>
            <a:off x="-6" y="-9750"/>
            <a:ext cx="2297637" cy="923400"/>
          </a:xfrm>
          <a:prstGeom prst="rect">
            <a:avLst/>
          </a:prstGeom>
          <a:noFill/>
          <a:ln>
            <a:noFill/>
          </a:ln>
        </p:spPr>
      </p:pic>
      <p:sp>
        <p:nvSpPr>
          <p:cNvPr id="591" name="Google Shape;591;g6c25668923_0_2225"/>
          <p:cNvSpPr txBox="1"/>
          <p:nvPr/>
        </p:nvSpPr>
        <p:spPr>
          <a:xfrm>
            <a:off x="2297625" y="255025"/>
            <a:ext cx="4784700" cy="461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100"/>
              <a:buNone/>
            </a:pPr>
            <a:r>
              <a:rPr lang="en-US" sz="2400" b="1">
                <a:solidFill>
                  <a:srgbClr val="F17F42"/>
                </a:solidFill>
              </a:rPr>
              <a:t>Publish Month</a:t>
            </a:r>
            <a:endParaRPr sz="2400" b="1">
              <a:solidFill>
                <a:srgbClr val="F17F42"/>
              </a:solidFill>
            </a:endParaRPr>
          </a:p>
        </p:txBody>
      </p:sp>
      <p:sp>
        <p:nvSpPr>
          <p:cNvPr id="592" name="Google Shape;592;g6c25668923_0_2225"/>
          <p:cNvSpPr/>
          <p:nvPr/>
        </p:nvSpPr>
        <p:spPr>
          <a:xfrm>
            <a:off x="4152982" y="710731"/>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pic>
        <p:nvPicPr>
          <p:cNvPr id="598" name="Google Shape;598;g6c25668923_0_2236"/>
          <p:cNvPicPr preferRelativeResize="0"/>
          <p:nvPr/>
        </p:nvPicPr>
        <p:blipFill>
          <a:blip r:embed="rId3">
            <a:alphaModFix/>
          </a:blip>
          <a:stretch>
            <a:fillRect/>
          </a:stretch>
        </p:blipFill>
        <p:spPr>
          <a:xfrm>
            <a:off x="393200" y="1214975"/>
            <a:ext cx="5165780" cy="4123300"/>
          </a:xfrm>
          <a:prstGeom prst="rect">
            <a:avLst/>
          </a:prstGeom>
          <a:noFill/>
          <a:ln>
            <a:noFill/>
          </a:ln>
        </p:spPr>
      </p:pic>
      <p:pic>
        <p:nvPicPr>
          <p:cNvPr id="599" name="Google Shape;599;g6c25668923_0_2236"/>
          <p:cNvPicPr preferRelativeResize="0"/>
          <p:nvPr/>
        </p:nvPicPr>
        <p:blipFill>
          <a:blip r:embed="rId4">
            <a:alphaModFix/>
          </a:blip>
          <a:stretch>
            <a:fillRect/>
          </a:stretch>
        </p:blipFill>
        <p:spPr>
          <a:xfrm>
            <a:off x="6259725" y="1190600"/>
            <a:ext cx="5449100" cy="4201150"/>
          </a:xfrm>
          <a:prstGeom prst="rect">
            <a:avLst/>
          </a:prstGeom>
          <a:noFill/>
          <a:ln>
            <a:noFill/>
          </a:ln>
        </p:spPr>
      </p:pic>
      <p:sp>
        <p:nvSpPr>
          <p:cNvPr id="600" name="Google Shape;600;g6c25668923_0_2236"/>
          <p:cNvSpPr txBox="1"/>
          <p:nvPr/>
        </p:nvSpPr>
        <p:spPr>
          <a:xfrm>
            <a:off x="2661375" y="5231525"/>
            <a:ext cx="8671500" cy="170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rgbClr val="434343"/>
                </a:solidFill>
              </a:rPr>
              <a:t>Listings directly from RoofStock have relatively better performance since the number of offers is the highest. We recommend RoofStock to invest more on marketing to attract house owners. Listings listed exclusively on Roofstock have a higher proportion of getting offers.</a:t>
            </a:r>
            <a:endParaRPr sz="2200">
              <a:solidFill>
                <a:srgbClr val="434343"/>
              </a:solidFill>
            </a:endParaRPr>
          </a:p>
        </p:txBody>
      </p:sp>
      <p:pic>
        <p:nvPicPr>
          <p:cNvPr id="601" name="Google Shape;601;g6c25668923_0_2236"/>
          <p:cNvPicPr preferRelativeResize="0"/>
          <p:nvPr/>
        </p:nvPicPr>
        <p:blipFill rotWithShape="1">
          <a:blip r:embed="rId5">
            <a:alphaModFix/>
          </a:blip>
          <a:srcRect/>
          <a:stretch/>
        </p:blipFill>
        <p:spPr>
          <a:xfrm>
            <a:off x="-6" y="-9750"/>
            <a:ext cx="2297637" cy="923400"/>
          </a:xfrm>
          <a:prstGeom prst="rect">
            <a:avLst/>
          </a:prstGeom>
          <a:noFill/>
          <a:ln>
            <a:noFill/>
          </a:ln>
        </p:spPr>
      </p:pic>
      <p:sp>
        <p:nvSpPr>
          <p:cNvPr id="602" name="Google Shape;602;g6c25668923_0_2236"/>
          <p:cNvSpPr txBox="1"/>
          <p:nvPr/>
        </p:nvSpPr>
        <p:spPr>
          <a:xfrm>
            <a:off x="3172650" y="221100"/>
            <a:ext cx="5846700" cy="461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100"/>
              <a:buNone/>
            </a:pPr>
            <a:r>
              <a:rPr lang="en-US" sz="2400" b="1">
                <a:solidFill>
                  <a:srgbClr val="F17F42"/>
                </a:solidFill>
              </a:rPr>
              <a:t>Offers from different Listing Sources</a:t>
            </a:r>
            <a:endParaRPr sz="2400" b="1">
              <a:solidFill>
                <a:srgbClr val="F17F42"/>
              </a:solidFill>
            </a:endParaRPr>
          </a:p>
        </p:txBody>
      </p:sp>
      <p:sp>
        <p:nvSpPr>
          <p:cNvPr id="603" name="Google Shape;603;g6c25668923_0_2236"/>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4" name="Google Shape;604;g6c25668923_0_2236"/>
          <p:cNvSpPr/>
          <p:nvPr/>
        </p:nvSpPr>
        <p:spPr>
          <a:xfrm>
            <a:off x="950403" y="5730575"/>
            <a:ext cx="1523700" cy="71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31313"/>
                </a:solidFill>
              </a:rPr>
              <a:t>Findings</a:t>
            </a:r>
            <a:endParaRPr sz="2200" b="1">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Google Shape;610;g6c25668923_0_2249"/>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611" name="Google Shape;611;g6c25668923_0_2249"/>
          <p:cNvSpPr txBox="1"/>
          <p:nvPr/>
        </p:nvSpPr>
        <p:spPr>
          <a:xfrm>
            <a:off x="2601300" y="221100"/>
            <a:ext cx="93138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2400" b="1">
                <a:solidFill>
                  <a:srgbClr val="F17F42"/>
                </a:solidFill>
              </a:rPr>
              <a:t>Computed Levered Net Yield from different Listing Sources</a:t>
            </a:r>
            <a:endParaRPr sz="2400" b="1">
              <a:solidFill>
                <a:srgbClr val="F17F42"/>
              </a:solidFill>
            </a:endParaRPr>
          </a:p>
        </p:txBody>
      </p:sp>
      <p:sp>
        <p:nvSpPr>
          <p:cNvPr id="612" name="Google Shape;612;g6c25668923_0_2249"/>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3" name="Google Shape;613;g6c25668923_0_2249"/>
          <p:cNvSpPr txBox="1"/>
          <p:nvPr/>
        </p:nvSpPr>
        <p:spPr>
          <a:xfrm>
            <a:off x="8237125" y="2271375"/>
            <a:ext cx="3568800" cy="328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000">
                <a:solidFill>
                  <a:srgbClr val="434343"/>
                </a:solidFill>
              </a:rPr>
              <a:t>In general, the listings listed exclusively on Roofstock have the highest net yield and the MLS market has the lowest net yield.</a:t>
            </a:r>
            <a:endParaRPr sz="2000">
              <a:solidFill>
                <a:srgbClr val="434343"/>
              </a:solidFill>
            </a:endParaRPr>
          </a:p>
          <a:p>
            <a:pPr marL="0" lvl="0" indent="0" algn="l" rtl="0">
              <a:spcBef>
                <a:spcPts val="0"/>
              </a:spcBef>
              <a:spcAft>
                <a:spcPts val="0"/>
              </a:spcAft>
              <a:buClr>
                <a:schemeClr val="dk1"/>
              </a:buClr>
              <a:buSzPts val="1100"/>
              <a:buFont typeface="Arial"/>
              <a:buNone/>
            </a:pPr>
            <a:endParaRPr sz="2000">
              <a:solidFill>
                <a:srgbClr val="434343"/>
              </a:solidFill>
            </a:endParaRPr>
          </a:p>
          <a:p>
            <a:pPr marL="0" lvl="0" indent="0" algn="l" rtl="0">
              <a:spcBef>
                <a:spcPts val="0"/>
              </a:spcBef>
              <a:spcAft>
                <a:spcPts val="0"/>
              </a:spcAft>
              <a:buClr>
                <a:schemeClr val="dk1"/>
              </a:buClr>
              <a:buSzPts val="1100"/>
              <a:buFont typeface="Arial"/>
              <a:buNone/>
            </a:pPr>
            <a:r>
              <a:rPr lang="en-US" sz="2000">
                <a:solidFill>
                  <a:srgbClr val="434343"/>
                </a:solidFill>
              </a:rPr>
              <a:t>RoofStock could leverage this information to attract more buyers to Roofstock’s platform.</a:t>
            </a:r>
            <a:endParaRPr sz="2000">
              <a:solidFill>
                <a:srgbClr val="434343"/>
              </a:solidFill>
            </a:endParaRPr>
          </a:p>
        </p:txBody>
      </p:sp>
      <p:pic>
        <p:nvPicPr>
          <p:cNvPr id="614" name="Google Shape;614;g6c25668923_0_2249"/>
          <p:cNvPicPr preferRelativeResize="0"/>
          <p:nvPr/>
        </p:nvPicPr>
        <p:blipFill>
          <a:blip r:embed="rId4">
            <a:alphaModFix/>
          </a:blip>
          <a:stretch>
            <a:fillRect/>
          </a:stretch>
        </p:blipFill>
        <p:spPr>
          <a:xfrm>
            <a:off x="112625" y="1360575"/>
            <a:ext cx="8026274" cy="5497425"/>
          </a:xfrm>
          <a:prstGeom prst="rect">
            <a:avLst/>
          </a:prstGeom>
          <a:noFill/>
          <a:ln>
            <a:noFill/>
          </a:ln>
        </p:spPr>
      </p:pic>
      <p:sp>
        <p:nvSpPr>
          <p:cNvPr id="615" name="Google Shape;615;g6c25668923_0_2249"/>
          <p:cNvSpPr/>
          <p:nvPr/>
        </p:nvSpPr>
        <p:spPr>
          <a:xfrm>
            <a:off x="8237136" y="1560676"/>
            <a:ext cx="2041800" cy="71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434343"/>
                </a:solidFill>
              </a:rPr>
              <a:t>Findings</a:t>
            </a:r>
            <a:endParaRPr sz="2200" b="1">
              <a:solidFill>
                <a:srgbClr val="434343"/>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g6c25668923_0_2258"/>
          <p:cNvSpPr txBox="1"/>
          <p:nvPr/>
        </p:nvSpPr>
        <p:spPr>
          <a:xfrm>
            <a:off x="347825" y="2121150"/>
            <a:ext cx="3763200" cy="313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434343"/>
                </a:solidFill>
              </a:rPr>
              <a:t>The range of time to sell for (INSPECTION_CONTINGENCY_REQUIRED=False) is much shorter than the range of time to sell (INSPECTION_CONTINGENCY_REQUIRED=True). </a:t>
            </a:r>
            <a:endParaRPr sz="2000">
              <a:solidFill>
                <a:srgbClr val="434343"/>
              </a:solidFill>
            </a:endParaRPr>
          </a:p>
          <a:p>
            <a:pPr marL="0" lvl="0" indent="0" algn="l" rtl="0">
              <a:spcBef>
                <a:spcPts val="0"/>
              </a:spcBef>
              <a:spcAft>
                <a:spcPts val="0"/>
              </a:spcAft>
              <a:buNone/>
            </a:pPr>
            <a:endParaRPr sz="2000">
              <a:solidFill>
                <a:srgbClr val="434343"/>
              </a:solidFill>
            </a:endParaRPr>
          </a:p>
          <a:p>
            <a:pPr marL="0" lvl="0" indent="0" algn="l" rtl="0">
              <a:spcBef>
                <a:spcPts val="0"/>
              </a:spcBef>
              <a:spcAft>
                <a:spcPts val="0"/>
              </a:spcAft>
              <a:buNone/>
            </a:pPr>
            <a:r>
              <a:rPr lang="en-US" sz="2000">
                <a:solidFill>
                  <a:srgbClr val="434343"/>
                </a:solidFill>
              </a:rPr>
              <a:t>Inspection required leads to a longer time to sell.</a:t>
            </a:r>
            <a:endParaRPr sz="2000">
              <a:solidFill>
                <a:srgbClr val="434343"/>
              </a:solidFill>
            </a:endParaRPr>
          </a:p>
          <a:p>
            <a:pPr marL="0" lvl="0" indent="0" algn="l" rtl="0">
              <a:spcBef>
                <a:spcPts val="0"/>
              </a:spcBef>
              <a:spcAft>
                <a:spcPts val="0"/>
              </a:spcAft>
              <a:buNone/>
            </a:pPr>
            <a:endParaRPr sz="2000">
              <a:solidFill>
                <a:srgbClr val="434343"/>
              </a:solidFill>
            </a:endParaRPr>
          </a:p>
          <a:p>
            <a:pPr marL="0" lvl="0" indent="0" algn="l" rtl="0">
              <a:spcBef>
                <a:spcPts val="0"/>
              </a:spcBef>
              <a:spcAft>
                <a:spcPts val="0"/>
              </a:spcAft>
              <a:buNone/>
            </a:pPr>
            <a:r>
              <a:rPr lang="en-US" sz="2000">
                <a:solidFill>
                  <a:srgbClr val="434343"/>
                </a:solidFill>
              </a:rPr>
              <a:t>Sellers could make the inspection process more smoothly to reduce time to sell.</a:t>
            </a:r>
            <a:endParaRPr sz="2000">
              <a:solidFill>
                <a:srgbClr val="434343"/>
              </a:solidFill>
            </a:endParaRPr>
          </a:p>
        </p:txBody>
      </p:sp>
      <p:pic>
        <p:nvPicPr>
          <p:cNvPr id="622" name="Google Shape;622;g6c25668923_0_2258"/>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623" name="Google Shape;623;g6c25668923_0_2258"/>
          <p:cNvSpPr txBox="1"/>
          <p:nvPr/>
        </p:nvSpPr>
        <p:spPr>
          <a:xfrm>
            <a:off x="2601300" y="221100"/>
            <a:ext cx="75129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2400" b="1">
                <a:solidFill>
                  <a:srgbClr val="F17F42"/>
                </a:solidFill>
              </a:rPr>
              <a:t>Time to sell and Inspection Contingency Required</a:t>
            </a:r>
            <a:endParaRPr sz="2400" b="1">
              <a:solidFill>
                <a:srgbClr val="F17F42"/>
              </a:solidFill>
            </a:endParaRPr>
          </a:p>
        </p:txBody>
      </p:sp>
      <p:sp>
        <p:nvSpPr>
          <p:cNvPr id="624" name="Google Shape;624;g6c25668923_0_2258"/>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5" name="Google Shape;625;g6c25668923_0_2258"/>
          <p:cNvSpPr/>
          <p:nvPr/>
        </p:nvSpPr>
        <p:spPr>
          <a:xfrm>
            <a:off x="347836" y="1438951"/>
            <a:ext cx="2041800" cy="71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31313"/>
                </a:solidFill>
              </a:rPr>
              <a:t>Findings</a:t>
            </a:r>
            <a:endParaRPr sz="2200" b="1">
              <a:solidFill>
                <a:schemeClr val="dk1"/>
              </a:solidFill>
              <a:latin typeface="Calibri"/>
              <a:ea typeface="Calibri"/>
              <a:cs typeface="Calibri"/>
              <a:sym typeface="Calibri"/>
            </a:endParaRPr>
          </a:p>
        </p:txBody>
      </p:sp>
      <p:pic>
        <p:nvPicPr>
          <p:cNvPr id="626" name="Google Shape;626;g6c25668923_0_2258"/>
          <p:cNvPicPr preferRelativeResize="0"/>
          <p:nvPr/>
        </p:nvPicPr>
        <p:blipFill>
          <a:blip r:embed="rId4">
            <a:alphaModFix/>
          </a:blip>
          <a:stretch>
            <a:fillRect/>
          </a:stretch>
        </p:blipFill>
        <p:spPr>
          <a:xfrm>
            <a:off x="4776225" y="1059299"/>
            <a:ext cx="7213775" cy="56506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2" name="Google Shape;632;g6c25668923_0_2268"/>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633" name="Google Shape;633;g6c25668923_0_2268"/>
          <p:cNvSpPr txBox="1"/>
          <p:nvPr/>
        </p:nvSpPr>
        <p:spPr>
          <a:xfrm>
            <a:off x="7921450" y="2218675"/>
            <a:ext cx="3975600" cy="3794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000">
                <a:solidFill>
                  <a:srgbClr val="434343"/>
                </a:solidFill>
              </a:rPr>
              <a:t>When </a:t>
            </a:r>
            <a:r>
              <a:rPr lang="en-US" sz="2000" i="1">
                <a:solidFill>
                  <a:srgbClr val="434343"/>
                </a:solidFill>
              </a:rPr>
              <a:t>FUNDINGTYPES</a:t>
            </a:r>
            <a:r>
              <a:rPr lang="en-US" sz="2000">
                <a:solidFill>
                  <a:srgbClr val="434343"/>
                </a:solidFill>
              </a:rPr>
              <a:t> is 5, listing has the longest  time to sell. </a:t>
            </a:r>
            <a:endParaRPr sz="2000">
              <a:solidFill>
                <a:srgbClr val="434343"/>
              </a:solidFill>
            </a:endParaRPr>
          </a:p>
          <a:p>
            <a:pPr marL="0" lvl="0" indent="0" algn="l" rtl="0">
              <a:lnSpc>
                <a:spcPct val="150000"/>
              </a:lnSpc>
              <a:spcBef>
                <a:spcPts val="0"/>
              </a:spcBef>
              <a:spcAft>
                <a:spcPts val="0"/>
              </a:spcAft>
              <a:buNone/>
            </a:pPr>
            <a:endParaRPr sz="2000">
              <a:solidFill>
                <a:srgbClr val="434343"/>
              </a:solidFill>
            </a:endParaRPr>
          </a:p>
          <a:p>
            <a:pPr marL="0" lvl="0" indent="0" algn="l" rtl="0">
              <a:lnSpc>
                <a:spcPct val="150000"/>
              </a:lnSpc>
              <a:spcBef>
                <a:spcPts val="0"/>
              </a:spcBef>
              <a:spcAft>
                <a:spcPts val="0"/>
              </a:spcAft>
              <a:buNone/>
            </a:pPr>
            <a:r>
              <a:rPr lang="en-US" sz="2000">
                <a:solidFill>
                  <a:srgbClr val="434343"/>
                </a:solidFill>
              </a:rPr>
              <a:t>When </a:t>
            </a:r>
            <a:r>
              <a:rPr lang="en-US" sz="2000" i="1">
                <a:solidFill>
                  <a:srgbClr val="434343"/>
                </a:solidFill>
              </a:rPr>
              <a:t>FUNDINGTYPES is </a:t>
            </a:r>
            <a:r>
              <a:rPr lang="en-US" sz="2000">
                <a:solidFill>
                  <a:srgbClr val="434343"/>
                </a:solidFill>
              </a:rPr>
              <a:t>-9999.0 (NA), the listing is fastest to be sold.</a:t>
            </a:r>
            <a:endParaRPr sz="2000">
              <a:solidFill>
                <a:srgbClr val="434343"/>
              </a:solidFill>
            </a:endParaRPr>
          </a:p>
        </p:txBody>
      </p:sp>
      <p:sp>
        <p:nvSpPr>
          <p:cNvPr id="634" name="Google Shape;634;g6c25668923_0_2268"/>
          <p:cNvSpPr txBox="1"/>
          <p:nvPr/>
        </p:nvSpPr>
        <p:spPr>
          <a:xfrm>
            <a:off x="3163050" y="221100"/>
            <a:ext cx="58659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2400" b="1">
                <a:solidFill>
                  <a:srgbClr val="F17F42"/>
                </a:solidFill>
              </a:rPr>
              <a:t>Time to sell and Allowed funding types</a:t>
            </a:r>
            <a:endParaRPr sz="2400" b="1">
              <a:solidFill>
                <a:srgbClr val="F17F42"/>
              </a:solidFill>
            </a:endParaRPr>
          </a:p>
        </p:txBody>
      </p:sp>
      <p:sp>
        <p:nvSpPr>
          <p:cNvPr id="635" name="Google Shape;635;g6c25668923_0_2268"/>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36" name="Google Shape;636;g6c25668923_0_2268"/>
          <p:cNvPicPr preferRelativeResize="0"/>
          <p:nvPr/>
        </p:nvPicPr>
        <p:blipFill>
          <a:blip r:embed="rId4">
            <a:alphaModFix/>
          </a:blip>
          <a:stretch>
            <a:fillRect/>
          </a:stretch>
        </p:blipFill>
        <p:spPr>
          <a:xfrm>
            <a:off x="152400" y="1066050"/>
            <a:ext cx="7536656" cy="5791950"/>
          </a:xfrm>
          <a:prstGeom prst="rect">
            <a:avLst/>
          </a:prstGeom>
          <a:noFill/>
          <a:ln>
            <a:noFill/>
          </a:ln>
        </p:spPr>
      </p:pic>
      <p:sp>
        <p:nvSpPr>
          <p:cNvPr id="637" name="Google Shape;637;g6c25668923_0_2268"/>
          <p:cNvSpPr/>
          <p:nvPr/>
        </p:nvSpPr>
        <p:spPr>
          <a:xfrm>
            <a:off x="7924886" y="1422813"/>
            <a:ext cx="2041800" cy="71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31313"/>
                </a:solidFill>
              </a:rPr>
              <a:t>Findings</a:t>
            </a:r>
            <a:endParaRPr sz="2200" b="1">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642" name="Google Shape;642;g6c25668923_0_1551"/>
          <p:cNvPicPr preferRelativeResize="0"/>
          <p:nvPr/>
        </p:nvPicPr>
        <p:blipFill rotWithShape="1">
          <a:blip r:embed="rId3">
            <a:alphaModFix/>
          </a:blip>
          <a:srcRect/>
          <a:stretch/>
        </p:blipFill>
        <p:spPr>
          <a:xfrm>
            <a:off x="0" y="151"/>
            <a:ext cx="12191997" cy="6857697"/>
          </a:xfrm>
          <a:prstGeom prst="rect">
            <a:avLst/>
          </a:prstGeom>
          <a:noFill/>
          <a:ln>
            <a:noFill/>
          </a:ln>
        </p:spPr>
      </p:pic>
      <p:sp>
        <p:nvSpPr>
          <p:cNvPr id="643" name="Google Shape;643;g6c25668923_0_1551"/>
          <p:cNvSpPr/>
          <p:nvPr/>
        </p:nvSpPr>
        <p:spPr>
          <a:xfrm>
            <a:off x="0" y="151"/>
            <a:ext cx="12192000" cy="68580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4" name="Google Shape;644;g6c25668923_0_1551"/>
          <p:cNvSpPr txBox="1"/>
          <p:nvPr/>
        </p:nvSpPr>
        <p:spPr>
          <a:xfrm>
            <a:off x="3935760" y="1818977"/>
            <a:ext cx="1476300" cy="3770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3900">
                <a:solidFill>
                  <a:srgbClr val="F17F42"/>
                </a:solidFill>
              </a:rPr>
              <a:t>5</a:t>
            </a:r>
            <a:endParaRPr sz="23900">
              <a:solidFill>
                <a:srgbClr val="F17F42"/>
              </a:solidFill>
              <a:latin typeface="Arial"/>
              <a:ea typeface="Arial"/>
              <a:cs typeface="Arial"/>
              <a:sym typeface="Arial"/>
            </a:endParaRPr>
          </a:p>
        </p:txBody>
      </p:sp>
      <p:sp>
        <p:nvSpPr>
          <p:cNvPr id="645" name="Google Shape;645;g6c25668923_0_1551"/>
          <p:cNvSpPr txBox="1"/>
          <p:nvPr/>
        </p:nvSpPr>
        <p:spPr>
          <a:xfrm>
            <a:off x="5643632" y="4084324"/>
            <a:ext cx="6993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rgbClr val="F17F42"/>
                </a:solidFill>
                <a:latin typeface="Arial"/>
                <a:ea typeface="Arial"/>
                <a:cs typeface="Arial"/>
                <a:sym typeface="Arial"/>
              </a:rPr>
              <a:t>th</a:t>
            </a:r>
            <a:endParaRPr sz="4800">
              <a:solidFill>
                <a:srgbClr val="F17F42"/>
              </a:solidFill>
              <a:latin typeface="Arial"/>
              <a:ea typeface="Arial"/>
              <a:cs typeface="Arial"/>
              <a:sym typeface="Arial"/>
            </a:endParaRPr>
          </a:p>
        </p:txBody>
      </p:sp>
      <p:sp>
        <p:nvSpPr>
          <p:cNvPr id="646" name="Google Shape;646;g6c25668923_0_1551"/>
          <p:cNvSpPr txBox="1"/>
          <p:nvPr/>
        </p:nvSpPr>
        <p:spPr>
          <a:xfrm>
            <a:off x="4367808" y="513626"/>
            <a:ext cx="1476300" cy="3770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3900"/>
              <a:buFont typeface="Arial"/>
              <a:buNone/>
            </a:pPr>
            <a:endParaRPr sz="23900" b="0" i="0" u="none" strike="noStrike" cap="none">
              <a:solidFill>
                <a:srgbClr val="F17F42"/>
              </a:solidFill>
              <a:latin typeface="Arial"/>
              <a:ea typeface="Arial"/>
              <a:cs typeface="Arial"/>
              <a:sym typeface="Arial"/>
            </a:endParaRPr>
          </a:p>
        </p:txBody>
      </p:sp>
      <p:sp>
        <p:nvSpPr>
          <p:cNvPr id="647" name="Google Shape;647;g6c25668923_0_1551"/>
          <p:cNvSpPr/>
          <p:nvPr/>
        </p:nvSpPr>
        <p:spPr>
          <a:xfrm>
            <a:off x="6528048" y="2728342"/>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8" name="Google Shape;648;g6c25668923_0_1551"/>
          <p:cNvSpPr txBox="1"/>
          <p:nvPr/>
        </p:nvSpPr>
        <p:spPr>
          <a:xfrm>
            <a:off x="6628925" y="2778225"/>
            <a:ext cx="54837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Data Preprocessing</a:t>
            </a:r>
            <a:endParaRPr sz="1400" b="0" i="0" u="none" strike="noStrike" cap="none">
              <a:solidFill>
                <a:srgbClr val="000000"/>
              </a:solidFill>
              <a:latin typeface="Arial"/>
              <a:ea typeface="Arial"/>
              <a:cs typeface="Arial"/>
              <a:sym typeface="Arial"/>
            </a:endParaRPr>
          </a:p>
        </p:txBody>
      </p:sp>
      <p:sp>
        <p:nvSpPr>
          <p:cNvPr id="649" name="Google Shape;649;g6c25668923_0_1551"/>
          <p:cNvSpPr/>
          <p:nvPr/>
        </p:nvSpPr>
        <p:spPr>
          <a:xfrm>
            <a:off x="6528023" y="750253"/>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Arial"/>
              <a:buNone/>
            </a:pPr>
            <a:r>
              <a:rPr lang="en-US" sz="2400">
                <a:solidFill>
                  <a:schemeClr val="lt1"/>
                </a:solidFill>
              </a:rPr>
              <a:t>Executive Summary</a:t>
            </a:r>
            <a:endParaRPr sz="1800" b="0" i="0" u="none" strike="noStrike" cap="none">
              <a:solidFill>
                <a:schemeClr val="lt1"/>
              </a:solidFill>
              <a:latin typeface="Calibri"/>
              <a:ea typeface="Calibri"/>
              <a:cs typeface="Calibri"/>
              <a:sym typeface="Calibri"/>
            </a:endParaRPr>
          </a:p>
        </p:txBody>
      </p:sp>
      <p:sp>
        <p:nvSpPr>
          <p:cNvPr id="650" name="Google Shape;650;g6c25668923_0_1551"/>
          <p:cNvSpPr/>
          <p:nvPr/>
        </p:nvSpPr>
        <p:spPr>
          <a:xfrm>
            <a:off x="6528048" y="4706464"/>
            <a:ext cx="5664000" cy="576000"/>
          </a:xfrm>
          <a:prstGeom prst="rect">
            <a:avLst/>
          </a:prstGeom>
          <a:solidFill>
            <a:srgbClr val="F17F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1" name="Google Shape;651;g6c25668923_0_1551"/>
          <p:cNvSpPr txBox="1"/>
          <p:nvPr/>
        </p:nvSpPr>
        <p:spPr>
          <a:xfrm>
            <a:off x="6628924" y="4756350"/>
            <a:ext cx="2907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Data Modeling</a:t>
            </a:r>
            <a:endParaRPr sz="1400" b="0" i="0" u="none" strike="noStrike" cap="none">
              <a:solidFill>
                <a:srgbClr val="000000"/>
              </a:solidFill>
              <a:latin typeface="Arial"/>
              <a:ea typeface="Arial"/>
              <a:cs typeface="Arial"/>
              <a:sym typeface="Arial"/>
            </a:endParaRPr>
          </a:p>
        </p:txBody>
      </p:sp>
      <p:sp>
        <p:nvSpPr>
          <p:cNvPr id="652" name="Google Shape;652;g6c25668923_0_1551"/>
          <p:cNvSpPr/>
          <p:nvPr/>
        </p:nvSpPr>
        <p:spPr>
          <a:xfrm>
            <a:off x="6538773" y="5598289"/>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a:solidFill>
                  <a:schemeClr val="lt1"/>
                </a:solidFill>
              </a:rPr>
              <a:t>Recommendations</a:t>
            </a:r>
            <a:endParaRPr sz="1800">
              <a:solidFill>
                <a:schemeClr val="lt1"/>
              </a:solidFill>
              <a:latin typeface="Calibri"/>
              <a:ea typeface="Calibri"/>
              <a:cs typeface="Calibri"/>
              <a:sym typeface="Calibri"/>
            </a:endParaRPr>
          </a:p>
        </p:txBody>
      </p:sp>
      <p:sp>
        <p:nvSpPr>
          <p:cNvPr id="653" name="Google Shape;653;g6c25668923_0_1551"/>
          <p:cNvSpPr/>
          <p:nvPr/>
        </p:nvSpPr>
        <p:spPr>
          <a:xfrm>
            <a:off x="6528023" y="1739302"/>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a:solidFill>
                  <a:schemeClr val="lt1"/>
                </a:solidFill>
              </a:rPr>
              <a:t>Data Overview</a:t>
            </a:r>
            <a:endParaRPr sz="1800">
              <a:solidFill>
                <a:schemeClr val="lt1"/>
              </a:solidFill>
              <a:latin typeface="Calibri"/>
              <a:ea typeface="Calibri"/>
              <a:cs typeface="Calibri"/>
              <a:sym typeface="Calibri"/>
            </a:endParaRPr>
          </a:p>
        </p:txBody>
      </p:sp>
      <p:sp>
        <p:nvSpPr>
          <p:cNvPr id="654" name="Google Shape;654;g6c25668923_0_1551"/>
          <p:cNvSpPr/>
          <p:nvPr/>
        </p:nvSpPr>
        <p:spPr>
          <a:xfrm>
            <a:off x="6538775" y="3717412"/>
            <a:ext cx="5664000" cy="576000"/>
          </a:xfrm>
          <a:prstGeom prst="rect">
            <a:avLst/>
          </a:prstGeom>
          <a:solidFill>
            <a:srgbClr val="999999"/>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Arial"/>
              <a:buNone/>
            </a:pPr>
            <a:r>
              <a:rPr lang="en-US" sz="2400">
                <a:solidFill>
                  <a:schemeClr val="lt1"/>
                </a:solidFill>
              </a:rPr>
              <a:t>Exploratory Data Analysis</a:t>
            </a:r>
            <a:endParaRPr sz="18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g6c25668923_0_2362"/>
          <p:cNvSpPr txBox="1"/>
          <p:nvPr/>
        </p:nvSpPr>
        <p:spPr>
          <a:xfrm>
            <a:off x="7083250" y="1400314"/>
            <a:ext cx="2970600" cy="1357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000">
                <a:solidFill>
                  <a:srgbClr val="434343"/>
                </a:solidFill>
              </a:rPr>
              <a:t>Baseline: Randomly guessing, Majority class</a:t>
            </a:r>
            <a:endParaRPr sz="2000">
              <a:solidFill>
                <a:srgbClr val="434343"/>
              </a:solidFill>
            </a:endParaRPr>
          </a:p>
        </p:txBody>
      </p:sp>
      <p:pic>
        <p:nvPicPr>
          <p:cNvPr id="661" name="Google Shape;661;g6c25668923_0_2362"/>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662" name="Google Shape;662;g6c25668923_0_2362"/>
          <p:cNvSpPr txBox="1"/>
          <p:nvPr/>
        </p:nvSpPr>
        <p:spPr>
          <a:xfrm>
            <a:off x="4575000" y="221100"/>
            <a:ext cx="30420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2400" b="1">
                <a:solidFill>
                  <a:srgbClr val="F17F42"/>
                </a:solidFill>
              </a:rPr>
              <a:t>Modeling Criterion</a:t>
            </a:r>
            <a:endParaRPr sz="2400" b="1">
              <a:solidFill>
                <a:srgbClr val="F17F42"/>
              </a:solidFill>
            </a:endParaRPr>
          </a:p>
        </p:txBody>
      </p:sp>
      <p:sp>
        <p:nvSpPr>
          <p:cNvPr id="663" name="Google Shape;663;g6c25668923_0_2362"/>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4" name="Google Shape;664;g6c25668923_0_2362"/>
          <p:cNvSpPr/>
          <p:nvPr/>
        </p:nvSpPr>
        <p:spPr>
          <a:xfrm>
            <a:off x="5530500" y="2841012"/>
            <a:ext cx="1162062" cy="1175969"/>
          </a:xfrm>
          <a:custGeom>
            <a:avLst/>
            <a:gdLst/>
            <a:ahLst/>
            <a:cxnLst/>
            <a:rect l="l" t="t" r="r" b="b"/>
            <a:pathLst>
              <a:path w="2122487" h="2147888" extrusionOk="0">
                <a:moveTo>
                  <a:pt x="904800" y="776287"/>
                </a:moveTo>
                <a:lnTo>
                  <a:pt x="914580" y="776287"/>
                </a:lnTo>
                <a:lnTo>
                  <a:pt x="924095" y="776287"/>
                </a:lnTo>
                <a:lnTo>
                  <a:pt x="933610" y="776552"/>
                </a:lnTo>
                <a:lnTo>
                  <a:pt x="943390" y="777081"/>
                </a:lnTo>
                <a:lnTo>
                  <a:pt x="952906" y="777875"/>
                </a:lnTo>
                <a:lnTo>
                  <a:pt x="962421" y="778934"/>
                </a:lnTo>
                <a:lnTo>
                  <a:pt x="971937" y="780257"/>
                </a:lnTo>
                <a:lnTo>
                  <a:pt x="981452" y="781845"/>
                </a:lnTo>
                <a:lnTo>
                  <a:pt x="991232" y="783433"/>
                </a:lnTo>
                <a:lnTo>
                  <a:pt x="1000483" y="785551"/>
                </a:lnTo>
                <a:lnTo>
                  <a:pt x="1009999" y="787668"/>
                </a:lnTo>
                <a:lnTo>
                  <a:pt x="1019250" y="790050"/>
                </a:lnTo>
                <a:lnTo>
                  <a:pt x="1028501" y="792432"/>
                </a:lnTo>
                <a:lnTo>
                  <a:pt x="1037488" y="795343"/>
                </a:lnTo>
                <a:lnTo>
                  <a:pt x="1046475" y="798519"/>
                </a:lnTo>
                <a:lnTo>
                  <a:pt x="1055462" y="801431"/>
                </a:lnTo>
                <a:lnTo>
                  <a:pt x="1064448" y="804872"/>
                </a:lnTo>
                <a:lnTo>
                  <a:pt x="1072907" y="808577"/>
                </a:lnTo>
                <a:lnTo>
                  <a:pt x="1081629" y="812282"/>
                </a:lnTo>
                <a:lnTo>
                  <a:pt x="1090352" y="815988"/>
                </a:lnTo>
                <a:lnTo>
                  <a:pt x="1099074" y="820222"/>
                </a:lnTo>
                <a:lnTo>
                  <a:pt x="1107532" y="824457"/>
                </a:lnTo>
                <a:lnTo>
                  <a:pt x="1115991" y="828956"/>
                </a:lnTo>
                <a:lnTo>
                  <a:pt x="1124449" y="833721"/>
                </a:lnTo>
                <a:lnTo>
                  <a:pt x="1132643" y="838485"/>
                </a:lnTo>
                <a:lnTo>
                  <a:pt x="1140572" y="843778"/>
                </a:lnTo>
                <a:lnTo>
                  <a:pt x="1148766" y="848807"/>
                </a:lnTo>
                <a:lnTo>
                  <a:pt x="1156696" y="854100"/>
                </a:lnTo>
                <a:lnTo>
                  <a:pt x="1164625" y="859658"/>
                </a:lnTo>
                <a:lnTo>
                  <a:pt x="959514" y="1065307"/>
                </a:lnTo>
                <a:lnTo>
                  <a:pt x="956342" y="1068483"/>
                </a:lnTo>
                <a:lnTo>
                  <a:pt x="953699" y="1071394"/>
                </a:lnTo>
                <a:lnTo>
                  <a:pt x="951320" y="1074570"/>
                </a:lnTo>
                <a:lnTo>
                  <a:pt x="948941" y="1078011"/>
                </a:lnTo>
                <a:lnTo>
                  <a:pt x="946826" y="1081452"/>
                </a:lnTo>
                <a:lnTo>
                  <a:pt x="944712" y="1084628"/>
                </a:lnTo>
                <a:lnTo>
                  <a:pt x="943126" y="1088333"/>
                </a:lnTo>
                <a:lnTo>
                  <a:pt x="941804" y="1092039"/>
                </a:lnTo>
                <a:lnTo>
                  <a:pt x="940218" y="1095744"/>
                </a:lnTo>
                <a:lnTo>
                  <a:pt x="938897" y="1099185"/>
                </a:lnTo>
                <a:lnTo>
                  <a:pt x="938104" y="1103155"/>
                </a:lnTo>
                <a:lnTo>
                  <a:pt x="937311" y="1106860"/>
                </a:lnTo>
                <a:lnTo>
                  <a:pt x="936518" y="1110830"/>
                </a:lnTo>
                <a:lnTo>
                  <a:pt x="935989" y="1114536"/>
                </a:lnTo>
                <a:lnTo>
                  <a:pt x="935725" y="1118506"/>
                </a:lnTo>
                <a:lnTo>
                  <a:pt x="935725" y="1122211"/>
                </a:lnTo>
                <a:lnTo>
                  <a:pt x="935725" y="1126181"/>
                </a:lnTo>
                <a:lnTo>
                  <a:pt x="935989" y="1130151"/>
                </a:lnTo>
                <a:lnTo>
                  <a:pt x="936518" y="1133857"/>
                </a:lnTo>
                <a:lnTo>
                  <a:pt x="937311" y="1137827"/>
                </a:lnTo>
                <a:lnTo>
                  <a:pt x="938104" y="1141532"/>
                </a:lnTo>
                <a:lnTo>
                  <a:pt x="938897" y="1145502"/>
                </a:lnTo>
                <a:lnTo>
                  <a:pt x="940218" y="1148943"/>
                </a:lnTo>
                <a:lnTo>
                  <a:pt x="941804" y="1152648"/>
                </a:lnTo>
                <a:lnTo>
                  <a:pt x="943126" y="1156354"/>
                </a:lnTo>
                <a:lnTo>
                  <a:pt x="944712" y="1160059"/>
                </a:lnTo>
                <a:lnTo>
                  <a:pt x="946826" y="1163235"/>
                </a:lnTo>
                <a:lnTo>
                  <a:pt x="948941" y="1166676"/>
                </a:lnTo>
                <a:lnTo>
                  <a:pt x="951320" y="1170116"/>
                </a:lnTo>
                <a:lnTo>
                  <a:pt x="953699" y="1173292"/>
                </a:lnTo>
                <a:lnTo>
                  <a:pt x="956342" y="1176204"/>
                </a:lnTo>
                <a:lnTo>
                  <a:pt x="959514" y="1179380"/>
                </a:lnTo>
                <a:lnTo>
                  <a:pt x="962157" y="1182291"/>
                </a:lnTo>
                <a:lnTo>
                  <a:pt x="965329" y="1184673"/>
                </a:lnTo>
                <a:lnTo>
                  <a:pt x="968501" y="1187320"/>
                </a:lnTo>
                <a:lnTo>
                  <a:pt x="971408" y="1189437"/>
                </a:lnTo>
                <a:lnTo>
                  <a:pt x="974844" y="1191819"/>
                </a:lnTo>
                <a:lnTo>
                  <a:pt x="978280" y="1193407"/>
                </a:lnTo>
                <a:lnTo>
                  <a:pt x="981981" y="1195260"/>
                </a:lnTo>
                <a:lnTo>
                  <a:pt x="985417" y="1196848"/>
                </a:lnTo>
                <a:lnTo>
                  <a:pt x="989117" y="1198171"/>
                </a:lnTo>
                <a:lnTo>
                  <a:pt x="992818" y="1199495"/>
                </a:lnTo>
                <a:lnTo>
                  <a:pt x="996518" y="1200553"/>
                </a:lnTo>
                <a:lnTo>
                  <a:pt x="1000483" y="1201612"/>
                </a:lnTo>
                <a:lnTo>
                  <a:pt x="1004184" y="1202141"/>
                </a:lnTo>
                <a:lnTo>
                  <a:pt x="1008148" y="1202671"/>
                </a:lnTo>
                <a:lnTo>
                  <a:pt x="1012113" y="1202935"/>
                </a:lnTo>
                <a:lnTo>
                  <a:pt x="1016342" y="1202935"/>
                </a:lnTo>
                <a:lnTo>
                  <a:pt x="1020307" y="1202935"/>
                </a:lnTo>
                <a:lnTo>
                  <a:pt x="1024272" y="1202671"/>
                </a:lnTo>
                <a:lnTo>
                  <a:pt x="1028237" y="1202141"/>
                </a:lnTo>
                <a:lnTo>
                  <a:pt x="1032201" y="1201612"/>
                </a:lnTo>
                <a:lnTo>
                  <a:pt x="1035902" y="1200553"/>
                </a:lnTo>
                <a:lnTo>
                  <a:pt x="1039602" y="1199495"/>
                </a:lnTo>
                <a:lnTo>
                  <a:pt x="1043303" y="1198171"/>
                </a:lnTo>
                <a:lnTo>
                  <a:pt x="1047003" y="1196848"/>
                </a:lnTo>
                <a:lnTo>
                  <a:pt x="1050704" y="1195260"/>
                </a:lnTo>
                <a:lnTo>
                  <a:pt x="1054140" y="1193407"/>
                </a:lnTo>
                <a:lnTo>
                  <a:pt x="1057576" y="1191819"/>
                </a:lnTo>
                <a:lnTo>
                  <a:pt x="1061012" y="1189437"/>
                </a:lnTo>
                <a:lnTo>
                  <a:pt x="1064184" y="1187320"/>
                </a:lnTo>
                <a:lnTo>
                  <a:pt x="1067092" y="1184673"/>
                </a:lnTo>
                <a:lnTo>
                  <a:pt x="1070263" y="1182291"/>
                </a:lnTo>
                <a:lnTo>
                  <a:pt x="1073435" y="1179380"/>
                </a:lnTo>
                <a:lnTo>
                  <a:pt x="1277490" y="974790"/>
                </a:lnTo>
                <a:lnTo>
                  <a:pt x="1282776" y="982730"/>
                </a:lnTo>
                <a:lnTo>
                  <a:pt x="1288327" y="990670"/>
                </a:lnTo>
                <a:lnTo>
                  <a:pt x="1293349" y="998610"/>
                </a:lnTo>
                <a:lnTo>
                  <a:pt x="1298106" y="1007080"/>
                </a:lnTo>
                <a:lnTo>
                  <a:pt x="1302864" y="1015284"/>
                </a:lnTo>
                <a:lnTo>
                  <a:pt x="1307358" y="1024018"/>
                </a:lnTo>
                <a:lnTo>
                  <a:pt x="1311851" y="1032488"/>
                </a:lnTo>
                <a:lnTo>
                  <a:pt x="1316080" y="1041222"/>
                </a:lnTo>
                <a:lnTo>
                  <a:pt x="1320309" y="1049956"/>
                </a:lnTo>
                <a:lnTo>
                  <a:pt x="1323745" y="1058955"/>
                </a:lnTo>
                <a:lnTo>
                  <a:pt x="1327710" y="1067954"/>
                </a:lnTo>
                <a:lnTo>
                  <a:pt x="1331146" y="1077217"/>
                </a:lnTo>
                <a:lnTo>
                  <a:pt x="1334582" y="1086216"/>
                </a:lnTo>
                <a:lnTo>
                  <a:pt x="1337490" y="1095744"/>
                </a:lnTo>
                <a:lnTo>
                  <a:pt x="1340662" y="1105007"/>
                </a:lnTo>
                <a:lnTo>
                  <a:pt x="1343569" y="1114536"/>
                </a:lnTo>
                <a:lnTo>
                  <a:pt x="1345948" y="1124328"/>
                </a:lnTo>
                <a:lnTo>
                  <a:pt x="1348327" y="1134386"/>
                </a:lnTo>
                <a:lnTo>
                  <a:pt x="1350442" y="1144179"/>
                </a:lnTo>
                <a:lnTo>
                  <a:pt x="1352556" y="1153971"/>
                </a:lnTo>
                <a:lnTo>
                  <a:pt x="1354142" y="1164029"/>
                </a:lnTo>
                <a:lnTo>
                  <a:pt x="1355464" y="1173822"/>
                </a:lnTo>
                <a:lnTo>
                  <a:pt x="1356785" y="1183350"/>
                </a:lnTo>
                <a:lnTo>
                  <a:pt x="1357578" y="1193143"/>
                </a:lnTo>
                <a:lnTo>
                  <a:pt x="1358371" y="1202935"/>
                </a:lnTo>
                <a:lnTo>
                  <a:pt x="1358900" y="1212464"/>
                </a:lnTo>
                <a:lnTo>
                  <a:pt x="1358900" y="1221992"/>
                </a:lnTo>
                <a:lnTo>
                  <a:pt x="1358900" y="1231520"/>
                </a:lnTo>
                <a:lnTo>
                  <a:pt x="1358900" y="1241048"/>
                </a:lnTo>
                <a:lnTo>
                  <a:pt x="1358371" y="1250576"/>
                </a:lnTo>
                <a:lnTo>
                  <a:pt x="1357843" y="1260104"/>
                </a:lnTo>
                <a:lnTo>
                  <a:pt x="1357050" y="1269368"/>
                </a:lnTo>
                <a:lnTo>
                  <a:pt x="1355728" y="1278631"/>
                </a:lnTo>
                <a:lnTo>
                  <a:pt x="1354406" y="1287895"/>
                </a:lnTo>
                <a:lnTo>
                  <a:pt x="1353085" y="1296893"/>
                </a:lnTo>
                <a:lnTo>
                  <a:pt x="1350970" y="1306157"/>
                </a:lnTo>
                <a:lnTo>
                  <a:pt x="1349120" y="1315156"/>
                </a:lnTo>
                <a:lnTo>
                  <a:pt x="1346741" y="1324154"/>
                </a:lnTo>
                <a:lnTo>
                  <a:pt x="1344627" y="1332889"/>
                </a:lnTo>
                <a:lnTo>
                  <a:pt x="1341983" y="1341358"/>
                </a:lnTo>
                <a:lnTo>
                  <a:pt x="1339076" y="1350092"/>
                </a:lnTo>
                <a:lnTo>
                  <a:pt x="1336168" y="1358826"/>
                </a:lnTo>
                <a:lnTo>
                  <a:pt x="1332732" y="1367296"/>
                </a:lnTo>
                <a:lnTo>
                  <a:pt x="1329560" y="1375500"/>
                </a:lnTo>
                <a:lnTo>
                  <a:pt x="1325860" y="1383970"/>
                </a:lnTo>
                <a:lnTo>
                  <a:pt x="1321895" y="1391910"/>
                </a:lnTo>
                <a:lnTo>
                  <a:pt x="1317930" y="1399850"/>
                </a:lnTo>
                <a:lnTo>
                  <a:pt x="1313701" y="1407790"/>
                </a:lnTo>
                <a:lnTo>
                  <a:pt x="1309208" y="1415730"/>
                </a:lnTo>
                <a:lnTo>
                  <a:pt x="1304450" y="1423406"/>
                </a:lnTo>
                <a:lnTo>
                  <a:pt x="1299428" y="1431081"/>
                </a:lnTo>
                <a:lnTo>
                  <a:pt x="1294406" y="1438492"/>
                </a:lnTo>
                <a:lnTo>
                  <a:pt x="1289384" y="1445638"/>
                </a:lnTo>
                <a:lnTo>
                  <a:pt x="1283833" y="1453049"/>
                </a:lnTo>
                <a:lnTo>
                  <a:pt x="1278018" y="1459930"/>
                </a:lnTo>
                <a:lnTo>
                  <a:pt x="1272203" y="1466812"/>
                </a:lnTo>
                <a:lnTo>
                  <a:pt x="1266388" y="1473428"/>
                </a:lnTo>
                <a:lnTo>
                  <a:pt x="1260044" y="1480045"/>
                </a:lnTo>
                <a:lnTo>
                  <a:pt x="1253701" y="1486397"/>
                </a:lnTo>
                <a:lnTo>
                  <a:pt x="1247093" y="1492749"/>
                </a:lnTo>
                <a:lnTo>
                  <a:pt x="1240221" y="1498837"/>
                </a:lnTo>
                <a:lnTo>
                  <a:pt x="1233613" y="1504659"/>
                </a:lnTo>
                <a:lnTo>
                  <a:pt x="1226212" y="1510218"/>
                </a:lnTo>
                <a:lnTo>
                  <a:pt x="1218811" y="1516040"/>
                </a:lnTo>
                <a:lnTo>
                  <a:pt x="1211674" y="1521334"/>
                </a:lnTo>
                <a:lnTo>
                  <a:pt x="1203745" y="1526362"/>
                </a:lnTo>
                <a:lnTo>
                  <a:pt x="1195815" y="1531391"/>
                </a:lnTo>
                <a:lnTo>
                  <a:pt x="1187885" y="1536155"/>
                </a:lnTo>
                <a:lnTo>
                  <a:pt x="1179691" y="1540655"/>
                </a:lnTo>
                <a:lnTo>
                  <a:pt x="1171233" y="1545154"/>
                </a:lnTo>
                <a:lnTo>
                  <a:pt x="1162775" y="1549389"/>
                </a:lnTo>
                <a:lnTo>
                  <a:pt x="1154053" y="1553359"/>
                </a:lnTo>
                <a:lnTo>
                  <a:pt x="1145066" y="1557064"/>
                </a:lnTo>
                <a:lnTo>
                  <a:pt x="1136079" y="1560240"/>
                </a:lnTo>
                <a:lnTo>
                  <a:pt x="1127092" y="1563681"/>
                </a:lnTo>
                <a:lnTo>
                  <a:pt x="1117577" y="1566592"/>
                </a:lnTo>
                <a:lnTo>
                  <a:pt x="1108325" y="1569239"/>
                </a:lnTo>
                <a:lnTo>
                  <a:pt x="1098546" y="1571886"/>
                </a:lnTo>
                <a:lnTo>
                  <a:pt x="1089030" y="1574003"/>
                </a:lnTo>
                <a:lnTo>
                  <a:pt x="1078986" y="1576385"/>
                </a:lnTo>
                <a:lnTo>
                  <a:pt x="1068942" y="1577973"/>
                </a:lnTo>
                <a:lnTo>
                  <a:pt x="1058633" y="1579296"/>
                </a:lnTo>
                <a:lnTo>
                  <a:pt x="1048589" y="1580620"/>
                </a:lnTo>
                <a:lnTo>
                  <a:pt x="1038545" y="1581678"/>
                </a:lnTo>
                <a:lnTo>
                  <a:pt x="1028501" y="1582208"/>
                </a:lnTo>
                <a:lnTo>
                  <a:pt x="1017928" y="1582472"/>
                </a:lnTo>
                <a:lnTo>
                  <a:pt x="1007884" y="1582737"/>
                </a:lnTo>
                <a:lnTo>
                  <a:pt x="997840" y="1582472"/>
                </a:lnTo>
                <a:lnTo>
                  <a:pt x="987796" y="1582208"/>
                </a:lnTo>
                <a:lnTo>
                  <a:pt x="977752" y="1581414"/>
                </a:lnTo>
                <a:lnTo>
                  <a:pt x="967443" y="1580620"/>
                </a:lnTo>
                <a:lnTo>
                  <a:pt x="957399" y="1579032"/>
                </a:lnTo>
                <a:lnTo>
                  <a:pt x="947355" y="1577708"/>
                </a:lnTo>
                <a:lnTo>
                  <a:pt x="937575" y="1576120"/>
                </a:lnTo>
                <a:lnTo>
                  <a:pt x="927531" y="1574003"/>
                </a:lnTo>
                <a:lnTo>
                  <a:pt x="917487" y="1571886"/>
                </a:lnTo>
                <a:lnTo>
                  <a:pt x="907443" y="1569239"/>
                </a:lnTo>
                <a:lnTo>
                  <a:pt x="897663" y="1566857"/>
                </a:lnTo>
                <a:lnTo>
                  <a:pt x="887883" y="1563681"/>
                </a:lnTo>
                <a:lnTo>
                  <a:pt x="878103" y="1560505"/>
                </a:lnTo>
                <a:lnTo>
                  <a:pt x="868324" y="1557064"/>
                </a:lnTo>
                <a:lnTo>
                  <a:pt x="858808" y="1553359"/>
                </a:lnTo>
                <a:lnTo>
                  <a:pt x="849028" y="1549389"/>
                </a:lnTo>
                <a:lnTo>
                  <a:pt x="839513" y="1545419"/>
                </a:lnTo>
                <a:lnTo>
                  <a:pt x="829997" y="1540919"/>
                </a:lnTo>
                <a:lnTo>
                  <a:pt x="820746" y="1536420"/>
                </a:lnTo>
                <a:lnTo>
                  <a:pt x="811495" y="1531656"/>
                </a:lnTo>
                <a:lnTo>
                  <a:pt x="802508" y="1526627"/>
                </a:lnTo>
                <a:lnTo>
                  <a:pt x="793257" y="1521334"/>
                </a:lnTo>
                <a:lnTo>
                  <a:pt x="784535" y="1515776"/>
                </a:lnTo>
                <a:lnTo>
                  <a:pt x="775548" y="1509953"/>
                </a:lnTo>
                <a:lnTo>
                  <a:pt x="766825" y="1504130"/>
                </a:lnTo>
                <a:lnTo>
                  <a:pt x="758367" y="1498307"/>
                </a:lnTo>
                <a:lnTo>
                  <a:pt x="749909" y="1491691"/>
                </a:lnTo>
                <a:lnTo>
                  <a:pt x="741451" y="1485339"/>
                </a:lnTo>
                <a:lnTo>
                  <a:pt x="733257" y="1478457"/>
                </a:lnTo>
                <a:lnTo>
                  <a:pt x="725063" y="1471840"/>
                </a:lnTo>
                <a:lnTo>
                  <a:pt x="717398" y="1464694"/>
                </a:lnTo>
                <a:lnTo>
                  <a:pt x="709468" y="1457548"/>
                </a:lnTo>
                <a:lnTo>
                  <a:pt x="701803" y="1450137"/>
                </a:lnTo>
                <a:lnTo>
                  <a:pt x="694402" y="1442197"/>
                </a:lnTo>
                <a:lnTo>
                  <a:pt x="687001" y="1434787"/>
                </a:lnTo>
                <a:lnTo>
                  <a:pt x="679864" y="1426582"/>
                </a:lnTo>
                <a:lnTo>
                  <a:pt x="672992" y="1418377"/>
                </a:lnTo>
                <a:lnTo>
                  <a:pt x="666120" y="1410172"/>
                </a:lnTo>
                <a:lnTo>
                  <a:pt x="659512" y="1401967"/>
                </a:lnTo>
                <a:lnTo>
                  <a:pt x="652904" y="1393233"/>
                </a:lnTo>
                <a:lnTo>
                  <a:pt x="646824" y="1384499"/>
                </a:lnTo>
                <a:lnTo>
                  <a:pt x="641009" y="1375500"/>
                </a:lnTo>
                <a:lnTo>
                  <a:pt x="635194" y="1366502"/>
                </a:lnTo>
                <a:lnTo>
                  <a:pt x="629379" y="1357238"/>
                </a:lnTo>
                <a:lnTo>
                  <a:pt x="623829" y="1347975"/>
                </a:lnTo>
                <a:lnTo>
                  <a:pt x="618807" y="1338447"/>
                </a:lnTo>
                <a:lnTo>
                  <a:pt x="613784" y="1328918"/>
                </a:lnTo>
                <a:lnTo>
                  <a:pt x="609027" y="1319126"/>
                </a:lnTo>
                <a:lnTo>
                  <a:pt x="604533" y="1309068"/>
                </a:lnTo>
                <a:lnTo>
                  <a:pt x="600040" y="1299275"/>
                </a:lnTo>
                <a:lnTo>
                  <a:pt x="595811" y="1289218"/>
                </a:lnTo>
                <a:lnTo>
                  <a:pt x="592110" y="1278896"/>
                </a:lnTo>
                <a:lnTo>
                  <a:pt x="588410" y="1268309"/>
                </a:lnTo>
                <a:lnTo>
                  <a:pt x="585238" y="1257987"/>
                </a:lnTo>
                <a:lnTo>
                  <a:pt x="581802" y="1247665"/>
                </a:lnTo>
                <a:lnTo>
                  <a:pt x="578894" y="1237078"/>
                </a:lnTo>
                <a:lnTo>
                  <a:pt x="576515" y="1225962"/>
                </a:lnTo>
                <a:lnTo>
                  <a:pt x="573872" y="1215375"/>
                </a:lnTo>
                <a:lnTo>
                  <a:pt x="572022" y="1204523"/>
                </a:lnTo>
                <a:lnTo>
                  <a:pt x="570172" y="1193937"/>
                </a:lnTo>
                <a:lnTo>
                  <a:pt x="568586" y="1183615"/>
                </a:lnTo>
                <a:lnTo>
                  <a:pt x="567529" y="1173028"/>
                </a:lnTo>
                <a:lnTo>
                  <a:pt x="566736" y="1162441"/>
                </a:lnTo>
                <a:lnTo>
                  <a:pt x="565678" y="1152119"/>
                </a:lnTo>
                <a:lnTo>
                  <a:pt x="565414" y="1141797"/>
                </a:lnTo>
                <a:lnTo>
                  <a:pt x="565150" y="1131210"/>
                </a:lnTo>
                <a:lnTo>
                  <a:pt x="565414" y="1121152"/>
                </a:lnTo>
                <a:lnTo>
                  <a:pt x="565678" y="1110830"/>
                </a:lnTo>
                <a:lnTo>
                  <a:pt x="566471" y="1100773"/>
                </a:lnTo>
                <a:lnTo>
                  <a:pt x="567529" y="1090980"/>
                </a:lnTo>
                <a:lnTo>
                  <a:pt x="568586" y="1080923"/>
                </a:lnTo>
                <a:lnTo>
                  <a:pt x="569907" y="1071130"/>
                </a:lnTo>
                <a:lnTo>
                  <a:pt x="571493" y="1061337"/>
                </a:lnTo>
                <a:lnTo>
                  <a:pt x="573344" y="1051809"/>
                </a:lnTo>
                <a:lnTo>
                  <a:pt x="575723" y="1042281"/>
                </a:lnTo>
                <a:lnTo>
                  <a:pt x="577837" y="1033017"/>
                </a:lnTo>
                <a:lnTo>
                  <a:pt x="580480" y="1023754"/>
                </a:lnTo>
                <a:lnTo>
                  <a:pt x="583123" y="1014755"/>
                </a:lnTo>
                <a:lnTo>
                  <a:pt x="586295" y="1005756"/>
                </a:lnTo>
                <a:lnTo>
                  <a:pt x="589467" y="996757"/>
                </a:lnTo>
                <a:lnTo>
                  <a:pt x="592903" y="988023"/>
                </a:lnTo>
                <a:lnTo>
                  <a:pt x="596604" y="979289"/>
                </a:lnTo>
                <a:lnTo>
                  <a:pt x="600568" y="970820"/>
                </a:lnTo>
                <a:lnTo>
                  <a:pt x="604533" y="962615"/>
                </a:lnTo>
                <a:lnTo>
                  <a:pt x="609027" y="954410"/>
                </a:lnTo>
                <a:lnTo>
                  <a:pt x="613520" y="946205"/>
                </a:lnTo>
                <a:lnTo>
                  <a:pt x="618278" y="938001"/>
                </a:lnTo>
                <a:lnTo>
                  <a:pt x="623036" y="930590"/>
                </a:lnTo>
                <a:lnTo>
                  <a:pt x="628322" y="922650"/>
                </a:lnTo>
                <a:lnTo>
                  <a:pt x="633344" y="915239"/>
                </a:lnTo>
                <a:lnTo>
                  <a:pt x="638895" y="908093"/>
                </a:lnTo>
                <a:lnTo>
                  <a:pt x="644710" y="900947"/>
                </a:lnTo>
                <a:lnTo>
                  <a:pt x="650525" y="894065"/>
                </a:lnTo>
                <a:lnTo>
                  <a:pt x="656340" y="887184"/>
                </a:lnTo>
                <a:lnTo>
                  <a:pt x="662683" y="880567"/>
                </a:lnTo>
                <a:lnTo>
                  <a:pt x="669027" y="873950"/>
                </a:lnTo>
                <a:lnTo>
                  <a:pt x="675371" y="867863"/>
                </a:lnTo>
                <a:lnTo>
                  <a:pt x="682243" y="861511"/>
                </a:lnTo>
                <a:lnTo>
                  <a:pt x="688851" y="855688"/>
                </a:lnTo>
                <a:lnTo>
                  <a:pt x="695988" y="850130"/>
                </a:lnTo>
                <a:lnTo>
                  <a:pt x="703124" y="844572"/>
                </a:lnTo>
                <a:lnTo>
                  <a:pt x="710525" y="839279"/>
                </a:lnTo>
                <a:lnTo>
                  <a:pt x="718190" y="833985"/>
                </a:lnTo>
                <a:lnTo>
                  <a:pt x="725591" y="828956"/>
                </a:lnTo>
                <a:lnTo>
                  <a:pt x="733521" y="824192"/>
                </a:lnTo>
                <a:lnTo>
                  <a:pt x="741451" y="819693"/>
                </a:lnTo>
                <a:lnTo>
                  <a:pt x="749644" y="815458"/>
                </a:lnTo>
                <a:lnTo>
                  <a:pt x="757574" y="811224"/>
                </a:lnTo>
                <a:lnTo>
                  <a:pt x="765768" y="807518"/>
                </a:lnTo>
                <a:lnTo>
                  <a:pt x="774226" y="803813"/>
                </a:lnTo>
                <a:lnTo>
                  <a:pt x="782949" y="800372"/>
                </a:lnTo>
                <a:lnTo>
                  <a:pt x="791671" y="796931"/>
                </a:lnTo>
                <a:lnTo>
                  <a:pt x="800394" y="794285"/>
                </a:lnTo>
                <a:lnTo>
                  <a:pt x="809381" y="791373"/>
                </a:lnTo>
                <a:lnTo>
                  <a:pt x="818632" y="788991"/>
                </a:lnTo>
                <a:lnTo>
                  <a:pt x="827883" y="786345"/>
                </a:lnTo>
                <a:lnTo>
                  <a:pt x="837134" y="784492"/>
                </a:lnTo>
                <a:lnTo>
                  <a:pt x="846650" y="782375"/>
                </a:lnTo>
                <a:lnTo>
                  <a:pt x="856165" y="780787"/>
                </a:lnTo>
                <a:lnTo>
                  <a:pt x="865680" y="779198"/>
                </a:lnTo>
                <a:lnTo>
                  <a:pt x="875460" y="778140"/>
                </a:lnTo>
                <a:lnTo>
                  <a:pt x="885240" y="777346"/>
                </a:lnTo>
                <a:lnTo>
                  <a:pt x="894756" y="776816"/>
                </a:lnTo>
                <a:lnTo>
                  <a:pt x="904800" y="776287"/>
                </a:lnTo>
                <a:close/>
                <a:moveTo>
                  <a:pt x="797783" y="304800"/>
                </a:moveTo>
                <a:lnTo>
                  <a:pt x="819466" y="304800"/>
                </a:lnTo>
                <a:lnTo>
                  <a:pt x="840885" y="305594"/>
                </a:lnTo>
                <a:lnTo>
                  <a:pt x="862304" y="306652"/>
                </a:lnTo>
                <a:lnTo>
                  <a:pt x="883722" y="307975"/>
                </a:lnTo>
                <a:lnTo>
                  <a:pt x="904877" y="310356"/>
                </a:lnTo>
                <a:lnTo>
                  <a:pt x="925767" y="312738"/>
                </a:lnTo>
                <a:lnTo>
                  <a:pt x="946921" y="315913"/>
                </a:lnTo>
                <a:lnTo>
                  <a:pt x="968075" y="319617"/>
                </a:lnTo>
                <a:lnTo>
                  <a:pt x="988701" y="323586"/>
                </a:lnTo>
                <a:lnTo>
                  <a:pt x="1009591" y="328083"/>
                </a:lnTo>
                <a:lnTo>
                  <a:pt x="1029952" y="333111"/>
                </a:lnTo>
                <a:lnTo>
                  <a:pt x="1050577" y="338402"/>
                </a:lnTo>
                <a:lnTo>
                  <a:pt x="1070674" y="344223"/>
                </a:lnTo>
                <a:lnTo>
                  <a:pt x="1090770" y="350838"/>
                </a:lnTo>
                <a:lnTo>
                  <a:pt x="1110603" y="357188"/>
                </a:lnTo>
                <a:lnTo>
                  <a:pt x="1130170" y="364331"/>
                </a:lnTo>
                <a:lnTo>
                  <a:pt x="1149474" y="371740"/>
                </a:lnTo>
                <a:lnTo>
                  <a:pt x="1168513" y="379677"/>
                </a:lnTo>
                <a:lnTo>
                  <a:pt x="1187816" y="387879"/>
                </a:lnTo>
                <a:lnTo>
                  <a:pt x="1206855" y="396611"/>
                </a:lnTo>
                <a:lnTo>
                  <a:pt x="1225629" y="405606"/>
                </a:lnTo>
                <a:lnTo>
                  <a:pt x="1244139" y="415131"/>
                </a:lnTo>
                <a:lnTo>
                  <a:pt x="1262649" y="424656"/>
                </a:lnTo>
                <a:lnTo>
                  <a:pt x="1280895" y="434975"/>
                </a:lnTo>
                <a:lnTo>
                  <a:pt x="1298876" y="445294"/>
                </a:lnTo>
                <a:lnTo>
                  <a:pt x="1316593" y="456406"/>
                </a:lnTo>
                <a:lnTo>
                  <a:pt x="1334310" y="467519"/>
                </a:lnTo>
                <a:lnTo>
                  <a:pt x="1351762" y="479161"/>
                </a:lnTo>
                <a:lnTo>
                  <a:pt x="1368686" y="491067"/>
                </a:lnTo>
                <a:lnTo>
                  <a:pt x="1385609" y="503502"/>
                </a:lnTo>
                <a:lnTo>
                  <a:pt x="1404648" y="517790"/>
                </a:lnTo>
                <a:lnTo>
                  <a:pt x="1423158" y="532871"/>
                </a:lnTo>
                <a:lnTo>
                  <a:pt x="1441404" y="548217"/>
                </a:lnTo>
                <a:lnTo>
                  <a:pt x="1459385" y="563563"/>
                </a:lnTo>
                <a:lnTo>
                  <a:pt x="1273491" y="749565"/>
                </a:lnTo>
                <a:lnTo>
                  <a:pt x="1260270" y="738717"/>
                </a:lnTo>
                <a:lnTo>
                  <a:pt x="1253394" y="733161"/>
                </a:lnTo>
                <a:lnTo>
                  <a:pt x="1246519" y="728134"/>
                </a:lnTo>
                <a:lnTo>
                  <a:pt x="1235149" y="720196"/>
                </a:lnTo>
                <a:lnTo>
                  <a:pt x="1224043" y="712259"/>
                </a:lnTo>
                <a:lnTo>
                  <a:pt x="1212408" y="704850"/>
                </a:lnTo>
                <a:lnTo>
                  <a:pt x="1200773" y="697706"/>
                </a:lnTo>
                <a:lnTo>
                  <a:pt x="1188874" y="690298"/>
                </a:lnTo>
                <a:lnTo>
                  <a:pt x="1176710" y="683684"/>
                </a:lnTo>
                <a:lnTo>
                  <a:pt x="1164811" y="677069"/>
                </a:lnTo>
                <a:lnTo>
                  <a:pt x="1152647" y="670719"/>
                </a:lnTo>
                <a:lnTo>
                  <a:pt x="1140219" y="664634"/>
                </a:lnTo>
                <a:lnTo>
                  <a:pt x="1128055" y="658813"/>
                </a:lnTo>
                <a:lnTo>
                  <a:pt x="1115362" y="653521"/>
                </a:lnTo>
                <a:lnTo>
                  <a:pt x="1102670" y="648229"/>
                </a:lnTo>
                <a:lnTo>
                  <a:pt x="1089713" y="643202"/>
                </a:lnTo>
                <a:lnTo>
                  <a:pt x="1076756" y="638704"/>
                </a:lnTo>
                <a:lnTo>
                  <a:pt x="1064063" y="634206"/>
                </a:lnTo>
                <a:lnTo>
                  <a:pt x="1051106" y="629973"/>
                </a:lnTo>
                <a:lnTo>
                  <a:pt x="1037885" y="626004"/>
                </a:lnTo>
                <a:lnTo>
                  <a:pt x="1024399" y="622565"/>
                </a:lnTo>
                <a:lnTo>
                  <a:pt x="1010913" y="619390"/>
                </a:lnTo>
                <a:lnTo>
                  <a:pt x="997427" y="616479"/>
                </a:lnTo>
                <a:lnTo>
                  <a:pt x="983941" y="613569"/>
                </a:lnTo>
                <a:lnTo>
                  <a:pt x="970191" y="611452"/>
                </a:lnTo>
                <a:lnTo>
                  <a:pt x="956705" y="609336"/>
                </a:lnTo>
                <a:lnTo>
                  <a:pt x="942954" y="607748"/>
                </a:lnTo>
                <a:lnTo>
                  <a:pt x="928940" y="606425"/>
                </a:lnTo>
                <a:lnTo>
                  <a:pt x="915189" y="605102"/>
                </a:lnTo>
                <a:lnTo>
                  <a:pt x="901439" y="604573"/>
                </a:lnTo>
                <a:lnTo>
                  <a:pt x="887424" y="604044"/>
                </a:lnTo>
                <a:lnTo>
                  <a:pt x="873410" y="604044"/>
                </a:lnTo>
                <a:lnTo>
                  <a:pt x="859395" y="604573"/>
                </a:lnTo>
                <a:lnTo>
                  <a:pt x="845380" y="605102"/>
                </a:lnTo>
                <a:lnTo>
                  <a:pt x="831365" y="606425"/>
                </a:lnTo>
                <a:lnTo>
                  <a:pt x="817351" y="607748"/>
                </a:lnTo>
                <a:lnTo>
                  <a:pt x="803071" y="609336"/>
                </a:lnTo>
                <a:lnTo>
                  <a:pt x="789057" y="611452"/>
                </a:lnTo>
                <a:lnTo>
                  <a:pt x="775306" y="613834"/>
                </a:lnTo>
                <a:lnTo>
                  <a:pt x="761820" y="616744"/>
                </a:lnTo>
                <a:lnTo>
                  <a:pt x="748599" y="619919"/>
                </a:lnTo>
                <a:lnTo>
                  <a:pt x="735377" y="623359"/>
                </a:lnTo>
                <a:lnTo>
                  <a:pt x="722156" y="627063"/>
                </a:lnTo>
                <a:lnTo>
                  <a:pt x="709199" y="631296"/>
                </a:lnTo>
                <a:lnTo>
                  <a:pt x="696506" y="635794"/>
                </a:lnTo>
                <a:lnTo>
                  <a:pt x="683814" y="640556"/>
                </a:lnTo>
                <a:lnTo>
                  <a:pt x="671650" y="645584"/>
                </a:lnTo>
                <a:lnTo>
                  <a:pt x="659486" y="650875"/>
                </a:lnTo>
                <a:lnTo>
                  <a:pt x="647323" y="656696"/>
                </a:lnTo>
                <a:lnTo>
                  <a:pt x="635952" y="662517"/>
                </a:lnTo>
                <a:lnTo>
                  <a:pt x="624053" y="668867"/>
                </a:lnTo>
                <a:lnTo>
                  <a:pt x="612682" y="675481"/>
                </a:lnTo>
                <a:lnTo>
                  <a:pt x="601312" y="682361"/>
                </a:lnTo>
                <a:lnTo>
                  <a:pt x="590206" y="689769"/>
                </a:lnTo>
                <a:lnTo>
                  <a:pt x="579100" y="697442"/>
                </a:lnTo>
                <a:lnTo>
                  <a:pt x="568523" y="705115"/>
                </a:lnTo>
                <a:lnTo>
                  <a:pt x="558210" y="713317"/>
                </a:lnTo>
                <a:lnTo>
                  <a:pt x="548162" y="721784"/>
                </a:lnTo>
                <a:lnTo>
                  <a:pt x="537849" y="730515"/>
                </a:lnTo>
                <a:lnTo>
                  <a:pt x="528329" y="739246"/>
                </a:lnTo>
                <a:lnTo>
                  <a:pt x="518810" y="748507"/>
                </a:lnTo>
                <a:lnTo>
                  <a:pt x="509555" y="758032"/>
                </a:lnTo>
                <a:lnTo>
                  <a:pt x="500564" y="767557"/>
                </a:lnTo>
                <a:lnTo>
                  <a:pt x="491838" y="777346"/>
                </a:lnTo>
                <a:lnTo>
                  <a:pt x="483641" y="787665"/>
                </a:lnTo>
                <a:lnTo>
                  <a:pt x="475444" y="798248"/>
                </a:lnTo>
                <a:lnTo>
                  <a:pt x="467246" y="808832"/>
                </a:lnTo>
                <a:lnTo>
                  <a:pt x="459578" y="819679"/>
                </a:lnTo>
                <a:lnTo>
                  <a:pt x="452174" y="831057"/>
                </a:lnTo>
                <a:lnTo>
                  <a:pt x="444770" y="842434"/>
                </a:lnTo>
                <a:lnTo>
                  <a:pt x="438159" y="854340"/>
                </a:lnTo>
                <a:lnTo>
                  <a:pt x="431284" y="866246"/>
                </a:lnTo>
                <a:lnTo>
                  <a:pt x="425202" y="878417"/>
                </a:lnTo>
                <a:lnTo>
                  <a:pt x="419120" y="890852"/>
                </a:lnTo>
                <a:lnTo>
                  <a:pt x="413303" y="903288"/>
                </a:lnTo>
                <a:lnTo>
                  <a:pt x="408014" y="915988"/>
                </a:lnTo>
                <a:lnTo>
                  <a:pt x="402990" y="928952"/>
                </a:lnTo>
                <a:lnTo>
                  <a:pt x="398495" y="941917"/>
                </a:lnTo>
                <a:lnTo>
                  <a:pt x="393999" y="955411"/>
                </a:lnTo>
                <a:lnTo>
                  <a:pt x="390033" y="968905"/>
                </a:lnTo>
                <a:lnTo>
                  <a:pt x="386331" y="982398"/>
                </a:lnTo>
                <a:lnTo>
                  <a:pt x="383158" y="996157"/>
                </a:lnTo>
                <a:lnTo>
                  <a:pt x="379985" y="1010180"/>
                </a:lnTo>
                <a:lnTo>
                  <a:pt x="377076" y="1024467"/>
                </a:lnTo>
                <a:lnTo>
                  <a:pt x="374961" y="1038755"/>
                </a:lnTo>
                <a:lnTo>
                  <a:pt x="372845" y="1053571"/>
                </a:lnTo>
                <a:lnTo>
                  <a:pt x="371523" y="1068388"/>
                </a:lnTo>
                <a:lnTo>
                  <a:pt x="370201" y="1083205"/>
                </a:lnTo>
                <a:lnTo>
                  <a:pt x="369672" y="1098021"/>
                </a:lnTo>
                <a:lnTo>
                  <a:pt x="368879" y="1113367"/>
                </a:lnTo>
                <a:lnTo>
                  <a:pt x="368879" y="1128448"/>
                </a:lnTo>
                <a:lnTo>
                  <a:pt x="369143" y="1143794"/>
                </a:lnTo>
                <a:lnTo>
                  <a:pt x="370201" y="1159140"/>
                </a:lnTo>
                <a:lnTo>
                  <a:pt x="371523" y="1174750"/>
                </a:lnTo>
                <a:lnTo>
                  <a:pt x="372845" y="1190096"/>
                </a:lnTo>
                <a:lnTo>
                  <a:pt x="374961" y="1205971"/>
                </a:lnTo>
                <a:lnTo>
                  <a:pt x="377340" y="1221582"/>
                </a:lnTo>
                <a:lnTo>
                  <a:pt x="380249" y="1237721"/>
                </a:lnTo>
                <a:lnTo>
                  <a:pt x="383687" y="1253332"/>
                </a:lnTo>
                <a:lnTo>
                  <a:pt x="387124" y="1269471"/>
                </a:lnTo>
                <a:lnTo>
                  <a:pt x="391355" y="1285346"/>
                </a:lnTo>
                <a:lnTo>
                  <a:pt x="395850" y="1300957"/>
                </a:lnTo>
                <a:lnTo>
                  <a:pt x="400875" y="1316567"/>
                </a:lnTo>
                <a:lnTo>
                  <a:pt x="406163" y="1331648"/>
                </a:lnTo>
                <a:lnTo>
                  <a:pt x="411716" y="1347259"/>
                </a:lnTo>
                <a:lnTo>
                  <a:pt x="417798" y="1362075"/>
                </a:lnTo>
                <a:lnTo>
                  <a:pt x="423880" y="1376892"/>
                </a:lnTo>
                <a:lnTo>
                  <a:pt x="430755" y="1391709"/>
                </a:lnTo>
                <a:lnTo>
                  <a:pt x="437630" y="1406261"/>
                </a:lnTo>
                <a:lnTo>
                  <a:pt x="445034" y="1420548"/>
                </a:lnTo>
                <a:lnTo>
                  <a:pt x="452967" y="1434571"/>
                </a:lnTo>
                <a:lnTo>
                  <a:pt x="460900" y="1448330"/>
                </a:lnTo>
                <a:lnTo>
                  <a:pt x="469097" y="1462088"/>
                </a:lnTo>
                <a:lnTo>
                  <a:pt x="477823" y="1475582"/>
                </a:lnTo>
                <a:lnTo>
                  <a:pt x="486814" y="1488811"/>
                </a:lnTo>
                <a:lnTo>
                  <a:pt x="496069" y="1502040"/>
                </a:lnTo>
                <a:lnTo>
                  <a:pt x="505589" y="1515005"/>
                </a:lnTo>
                <a:lnTo>
                  <a:pt x="515637" y="1527176"/>
                </a:lnTo>
                <a:lnTo>
                  <a:pt x="525685" y="1539611"/>
                </a:lnTo>
                <a:lnTo>
                  <a:pt x="535733" y="1551782"/>
                </a:lnTo>
                <a:lnTo>
                  <a:pt x="546311" y="1563423"/>
                </a:lnTo>
                <a:lnTo>
                  <a:pt x="557417" y="1575065"/>
                </a:lnTo>
                <a:lnTo>
                  <a:pt x="568523" y="1586442"/>
                </a:lnTo>
                <a:lnTo>
                  <a:pt x="579893" y="1597555"/>
                </a:lnTo>
                <a:lnTo>
                  <a:pt x="591264" y="1608138"/>
                </a:lnTo>
                <a:lnTo>
                  <a:pt x="603163" y="1618457"/>
                </a:lnTo>
                <a:lnTo>
                  <a:pt x="615062" y="1628776"/>
                </a:lnTo>
                <a:lnTo>
                  <a:pt x="627490" y="1638830"/>
                </a:lnTo>
                <a:lnTo>
                  <a:pt x="639919" y="1648355"/>
                </a:lnTo>
                <a:lnTo>
                  <a:pt x="652347" y="1657615"/>
                </a:lnTo>
                <a:lnTo>
                  <a:pt x="665304" y="1666611"/>
                </a:lnTo>
                <a:lnTo>
                  <a:pt x="678261" y="1675342"/>
                </a:lnTo>
                <a:lnTo>
                  <a:pt x="691482" y="1683544"/>
                </a:lnTo>
                <a:lnTo>
                  <a:pt x="704968" y="1691482"/>
                </a:lnTo>
                <a:lnTo>
                  <a:pt x="718454" y="1699155"/>
                </a:lnTo>
                <a:lnTo>
                  <a:pt x="731940" y="1706828"/>
                </a:lnTo>
                <a:lnTo>
                  <a:pt x="745690" y="1713707"/>
                </a:lnTo>
                <a:lnTo>
                  <a:pt x="759441" y="1720057"/>
                </a:lnTo>
                <a:lnTo>
                  <a:pt x="773455" y="1726671"/>
                </a:lnTo>
                <a:lnTo>
                  <a:pt x="787734" y="1732492"/>
                </a:lnTo>
                <a:lnTo>
                  <a:pt x="801749" y="1738313"/>
                </a:lnTo>
                <a:lnTo>
                  <a:pt x="816293" y="1743605"/>
                </a:lnTo>
                <a:lnTo>
                  <a:pt x="830836" y="1748632"/>
                </a:lnTo>
                <a:lnTo>
                  <a:pt x="845380" y="1753130"/>
                </a:lnTo>
                <a:lnTo>
                  <a:pt x="859924" y="1757363"/>
                </a:lnTo>
                <a:lnTo>
                  <a:pt x="874732" y="1761067"/>
                </a:lnTo>
                <a:lnTo>
                  <a:pt x="889275" y="1764771"/>
                </a:lnTo>
                <a:lnTo>
                  <a:pt x="904348" y="1767946"/>
                </a:lnTo>
                <a:lnTo>
                  <a:pt x="918891" y="1770328"/>
                </a:lnTo>
                <a:lnTo>
                  <a:pt x="933699" y="1772709"/>
                </a:lnTo>
                <a:lnTo>
                  <a:pt x="948507" y="1774561"/>
                </a:lnTo>
                <a:lnTo>
                  <a:pt x="963580" y="1776413"/>
                </a:lnTo>
                <a:lnTo>
                  <a:pt x="978388" y="1777471"/>
                </a:lnTo>
                <a:lnTo>
                  <a:pt x="993196" y="1778265"/>
                </a:lnTo>
                <a:lnTo>
                  <a:pt x="1008268" y="1778530"/>
                </a:lnTo>
                <a:lnTo>
                  <a:pt x="1023341" y="1778530"/>
                </a:lnTo>
                <a:lnTo>
                  <a:pt x="1038149" y="1778265"/>
                </a:lnTo>
                <a:lnTo>
                  <a:pt x="1052957" y="1777471"/>
                </a:lnTo>
                <a:lnTo>
                  <a:pt x="1067765" y="1776149"/>
                </a:lnTo>
                <a:lnTo>
                  <a:pt x="1083102" y="1774296"/>
                </a:lnTo>
                <a:lnTo>
                  <a:pt x="1097910" y="1772444"/>
                </a:lnTo>
                <a:lnTo>
                  <a:pt x="1112718" y="1769799"/>
                </a:lnTo>
                <a:lnTo>
                  <a:pt x="1127262" y="1767153"/>
                </a:lnTo>
                <a:lnTo>
                  <a:pt x="1142070" y="1763713"/>
                </a:lnTo>
                <a:lnTo>
                  <a:pt x="1156349" y="1760273"/>
                </a:lnTo>
                <a:lnTo>
                  <a:pt x="1170364" y="1756040"/>
                </a:lnTo>
                <a:lnTo>
                  <a:pt x="1184114" y="1751807"/>
                </a:lnTo>
                <a:lnTo>
                  <a:pt x="1197600" y="1747044"/>
                </a:lnTo>
                <a:lnTo>
                  <a:pt x="1210821" y="1742017"/>
                </a:lnTo>
                <a:lnTo>
                  <a:pt x="1224043" y="1736726"/>
                </a:lnTo>
                <a:lnTo>
                  <a:pt x="1236735" y="1731169"/>
                </a:lnTo>
                <a:lnTo>
                  <a:pt x="1249428" y="1725084"/>
                </a:lnTo>
                <a:lnTo>
                  <a:pt x="1261856" y="1718734"/>
                </a:lnTo>
                <a:lnTo>
                  <a:pt x="1274020" y="1712119"/>
                </a:lnTo>
                <a:lnTo>
                  <a:pt x="1285655" y="1704976"/>
                </a:lnTo>
                <a:lnTo>
                  <a:pt x="1297554" y="1697832"/>
                </a:lnTo>
                <a:lnTo>
                  <a:pt x="1308660" y="1690423"/>
                </a:lnTo>
                <a:lnTo>
                  <a:pt x="1320031" y="1682486"/>
                </a:lnTo>
                <a:lnTo>
                  <a:pt x="1330608" y="1674284"/>
                </a:lnTo>
                <a:lnTo>
                  <a:pt x="1340920" y="1666082"/>
                </a:lnTo>
                <a:lnTo>
                  <a:pt x="1350969" y="1657615"/>
                </a:lnTo>
                <a:lnTo>
                  <a:pt x="1361017" y="1648884"/>
                </a:lnTo>
                <a:lnTo>
                  <a:pt x="1370801" y="1639888"/>
                </a:lnTo>
                <a:lnTo>
                  <a:pt x="1380056" y="1630628"/>
                </a:lnTo>
                <a:lnTo>
                  <a:pt x="1389047" y="1621103"/>
                </a:lnTo>
                <a:lnTo>
                  <a:pt x="1398037" y="1611313"/>
                </a:lnTo>
                <a:lnTo>
                  <a:pt x="1406499" y="1601259"/>
                </a:lnTo>
                <a:lnTo>
                  <a:pt x="1414696" y="1590940"/>
                </a:lnTo>
                <a:lnTo>
                  <a:pt x="1422629" y="1580621"/>
                </a:lnTo>
                <a:lnTo>
                  <a:pt x="1430562" y="1570303"/>
                </a:lnTo>
                <a:lnTo>
                  <a:pt x="1437702" y="1559190"/>
                </a:lnTo>
                <a:lnTo>
                  <a:pt x="1445106" y="1548342"/>
                </a:lnTo>
                <a:lnTo>
                  <a:pt x="1451716" y="1536965"/>
                </a:lnTo>
                <a:lnTo>
                  <a:pt x="1458591" y="1525853"/>
                </a:lnTo>
                <a:lnTo>
                  <a:pt x="1464673" y="1514211"/>
                </a:lnTo>
                <a:lnTo>
                  <a:pt x="1470755" y="1502834"/>
                </a:lnTo>
                <a:lnTo>
                  <a:pt x="1476308" y="1490928"/>
                </a:lnTo>
                <a:lnTo>
                  <a:pt x="1481597" y="1479286"/>
                </a:lnTo>
                <a:lnTo>
                  <a:pt x="1486621" y="1467115"/>
                </a:lnTo>
                <a:lnTo>
                  <a:pt x="1491381" y="1454680"/>
                </a:lnTo>
                <a:lnTo>
                  <a:pt x="1495876" y="1442773"/>
                </a:lnTo>
                <a:lnTo>
                  <a:pt x="1500107" y="1430073"/>
                </a:lnTo>
                <a:lnTo>
                  <a:pt x="1503809" y="1417373"/>
                </a:lnTo>
                <a:lnTo>
                  <a:pt x="1507511" y="1404673"/>
                </a:lnTo>
                <a:lnTo>
                  <a:pt x="1510420" y="1391973"/>
                </a:lnTo>
                <a:lnTo>
                  <a:pt x="1513593" y="1379009"/>
                </a:lnTo>
                <a:lnTo>
                  <a:pt x="1516237" y="1366044"/>
                </a:lnTo>
                <a:lnTo>
                  <a:pt x="1518617" y="1352815"/>
                </a:lnTo>
                <a:lnTo>
                  <a:pt x="1520732" y="1339586"/>
                </a:lnTo>
                <a:lnTo>
                  <a:pt x="1522319" y="1326092"/>
                </a:lnTo>
                <a:lnTo>
                  <a:pt x="1523641" y="1312598"/>
                </a:lnTo>
                <a:lnTo>
                  <a:pt x="1524434" y="1299105"/>
                </a:lnTo>
                <a:lnTo>
                  <a:pt x="1525492" y="1285611"/>
                </a:lnTo>
                <a:lnTo>
                  <a:pt x="1526021" y="1272117"/>
                </a:lnTo>
                <a:lnTo>
                  <a:pt x="1526021" y="1258623"/>
                </a:lnTo>
                <a:lnTo>
                  <a:pt x="1525757" y="1244865"/>
                </a:lnTo>
                <a:lnTo>
                  <a:pt x="1525228" y="1231107"/>
                </a:lnTo>
                <a:lnTo>
                  <a:pt x="1524170" y="1217348"/>
                </a:lnTo>
                <a:lnTo>
                  <a:pt x="1523112" y="1203325"/>
                </a:lnTo>
                <a:lnTo>
                  <a:pt x="1521790" y="1189302"/>
                </a:lnTo>
                <a:lnTo>
                  <a:pt x="1519675" y="1175544"/>
                </a:lnTo>
                <a:lnTo>
                  <a:pt x="1517559" y="1161521"/>
                </a:lnTo>
                <a:lnTo>
                  <a:pt x="1514915" y="1147498"/>
                </a:lnTo>
                <a:lnTo>
                  <a:pt x="1512271" y="1133211"/>
                </a:lnTo>
                <a:lnTo>
                  <a:pt x="1509097" y="1119188"/>
                </a:lnTo>
                <a:lnTo>
                  <a:pt x="1505395" y="1104900"/>
                </a:lnTo>
                <a:lnTo>
                  <a:pt x="1501429" y="1090877"/>
                </a:lnTo>
                <a:lnTo>
                  <a:pt x="1497198" y="1076855"/>
                </a:lnTo>
                <a:lnTo>
                  <a:pt x="1492703" y="1063096"/>
                </a:lnTo>
                <a:lnTo>
                  <a:pt x="1487943" y="1049338"/>
                </a:lnTo>
                <a:lnTo>
                  <a:pt x="1482919" y="1035580"/>
                </a:lnTo>
                <a:lnTo>
                  <a:pt x="1477630" y="1022350"/>
                </a:lnTo>
                <a:lnTo>
                  <a:pt x="1472077" y="1008857"/>
                </a:lnTo>
                <a:lnTo>
                  <a:pt x="1466260" y="995892"/>
                </a:lnTo>
                <a:lnTo>
                  <a:pt x="1460178" y="982927"/>
                </a:lnTo>
                <a:lnTo>
                  <a:pt x="1453832" y="969963"/>
                </a:lnTo>
                <a:lnTo>
                  <a:pt x="1446957" y="957527"/>
                </a:lnTo>
                <a:lnTo>
                  <a:pt x="1440346" y="945092"/>
                </a:lnTo>
                <a:lnTo>
                  <a:pt x="1432942" y="932657"/>
                </a:lnTo>
                <a:lnTo>
                  <a:pt x="1425802" y="920486"/>
                </a:lnTo>
                <a:lnTo>
                  <a:pt x="1418134" y="908844"/>
                </a:lnTo>
                <a:lnTo>
                  <a:pt x="1410201" y="896938"/>
                </a:lnTo>
                <a:lnTo>
                  <a:pt x="1402268" y="885561"/>
                </a:lnTo>
                <a:lnTo>
                  <a:pt x="1398566" y="880534"/>
                </a:lnTo>
                <a:lnTo>
                  <a:pt x="1394335" y="875242"/>
                </a:lnTo>
                <a:lnTo>
                  <a:pt x="1386402" y="864923"/>
                </a:lnTo>
                <a:lnTo>
                  <a:pt x="1572032" y="679450"/>
                </a:lnTo>
                <a:lnTo>
                  <a:pt x="1584724" y="694531"/>
                </a:lnTo>
                <a:lnTo>
                  <a:pt x="1596624" y="709877"/>
                </a:lnTo>
                <a:lnTo>
                  <a:pt x="1608787" y="725752"/>
                </a:lnTo>
                <a:lnTo>
                  <a:pt x="1620422" y="741627"/>
                </a:lnTo>
                <a:lnTo>
                  <a:pt x="1632850" y="759090"/>
                </a:lnTo>
                <a:lnTo>
                  <a:pt x="1644750" y="776817"/>
                </a:lnTo>
                <a:lnTo>
                  <a:pt x="1656120" y="794809"/>
                </a:lnTo>
                <a:lnTo>
                  <a:pt x="1667755" y="812800"/>
                </a:lnTo>
                <a:lnTo>
                  <a:pt x="1678332" y="831321"/>
                </a:lnTo>
                <a:lnTo>
                  <a:pt x="1688909" y="850107"/>
                </a:lnTo>
                <a:lnTo>
                  <a:pt x="1699222" y="869157"/>
                </a:lnTo>
                <a:lnTo>
                  <a:pt x="1709006" y="888207"/>
                </a:lnTo>
                <a:lnTo>
                  <a:pt x="1718525" y="908050"/>
                </a:lnTo>
                <a:lnTo>
                  <a:pt x="1727781" y="927629"/>
                </a:lnTo>
                <a:lnTo>
                  <a:pt x="1736507" y="947473"/>
                </a:lnTo>
                <a:lnTo>
                  <a:pt x="1744704" y="967846"/>
                </a:lnTo>
                <a:lnTo>
                  <a:pt x="1752373" y="988219"/>
                </a:lnTo>
                <a:lnTo>
                  <a:pt x="1760041" y="1009121"/>
                </a:lnTo>
                <a:lnTo>
                  <a:pt x="1767181" y="1030023"/>
                </a:lnTo>
                <a:lnTo>
                  <a:pt x="1773792" y="1051190"/>
                </a:lnTo>
                <a:lnTo>
                  <a:pt x="1779873" y="1072886"/>
                </a:lnTo>
                <a:lnTo>
                  <a:pt x="1785955" y="1094052"/>
                </a:lnTo>
                <a:lnTo>
                  <a:pt x="1790979" y="1115748"/>
                </a:lnTo>
                <a:lnTo>
                  <a:pt x="1795739" y="1137180"/>
                </a:lnTo>
                <a:lnTo>
                  <a:pt x="1799970" y="1158611"/>
                </a:lnTo>
                <a:lnTo>
                  <a:pt x="1803936" y="1179777"/>
                </a:lnTo>
                <a:lnTo>
                  <a:pt x="1806845" y="1201209"/>
                </a:lnTo>
                <a:lnTo>
                  <a:pt x="1809754" y="1222640"/>
                </a:lnTo>
                <a:lnTo>
                  <a:pt x="1811869" y="1243542"/>
                </a:lnTo>
                <a:lnTo>
                  <a:pt x="1813985" y="1264709"/>
                </a:lnTo>
                <a:lnTo>
                  <a:pt x="1815042" y="1285611"/>
                </a:lnTo>
                <a:lnTo>
                  <a:pt x="1815836" y="1306778"/>
                </a:lnTo>
                <a:lnTo>
                  <a:pt x="1816100" y="1327680"/>
                </a:lnTo>
                <a:lnTo>
                  <a:pt x="1816100" y="1348317"/>
                </a:lnTo>
                <a:lnTo>
                  <a:pt x="1815571" y="1369219"/>
                </a:lnTo>
                <a:lnTo>
                  <a:pt x="1814514" y="1389592"/>
                </a:lnTo>
                <a:lnTo>
                  <a:pt x="1812927" y="1410494"/>
                </a:lnTo>
                <a:lnTo>
                  <a:pt x="1810812" y="1431132"/>
                </a:lnTo>
                <a:lnTo>
                  <a:pt x="1808432" y="1451769"/>
                </a:lnTo>
                <a:lnTo>
                  <a:pt x="1805523" y="1472142"/>
                </a:lnTo>
                <a:lnTo>
                  <a:pt x="1801821" y="1492515"/>
                </a:lnTo>
                <a:lnTo>
                  <a:pt x="1797855" y="1512623"/>
                </a:lnTo>
                <a:lnTo>
                  <a:pt x="1793359" y="1532467"/>
                </a:lnTo>
                <a:lnTo>
                  <a:pt x="1788600" y="1552576"/>
                </a:lnTo>
                <a:lnTo>
                  <a:pt x="1783311" y="1572155"/>
                </a:lnTo>
                <a:lnTo>
                  <a:pt x="1777758" y="1591469"/>
                </a:lnTo>
                <a:lnTo>
                  <a:pt x="1771147" y="1611048"/>
                </a:lnTo>
                <a:lnTo>
                  <a:pt x="1764801" y="1630098"/>
                </a:lnTo>
                <a:lnTo>
                  <a:pt x="1757397" y="1648884"/>
                </a:lnTo>
                <a:lnTo>
                  <a:pt x="1749993" y="1667669"/>
                </a:lnTo>
                <a:lnTo>
                  <a:pt x="1741796" y="1685926"/>
                </a:lnTo>
                <a:lnTo>
                  <a:pt x="1733334" y="1704182"/>
                </a:lnTo>
                <a:lnTo>
                  <a:pt x="1724343" y="1722703"/>
                </a:lnTo>
                <a:lnTo>
                  <a:pt x="1714559" y="1740694"/>
                </a:lnTo>
                <a:lnTo>
                  <a:pt x="1704775" y="1758686"/>
                </a:lnTo>
                <a:lnTo>
                  <a:pt x="1694198" y="1776413"/>
                </a:lnTo>
                <a:lnTo>
                  <a:pt x="1683092" y="1793876"/>
                </a:lnTo>
                <a:lnTo>
                  <a:pt x="1671721" y="1810544"/>
                </a:lnTo>
                <a:lnTo>
                  <a:pt x="1659822" y="1827478"/>
                </a:lnTo>
                <a:lnTo>
                  <a:pt x="1647394" y="1844146"/>
                </a:lnTo>
                <a:lnTo>
                  <a:pt x="1634966" y="1860021"/>
                </a:lnTo>
                <a:lnTo>
                  <a:pt x="1621744" y="1875896"/>
                </a:lnTo>
                <a:lnTo>
                  <a:pt x="1608258" y="1891242"/>
                </a:lnTo>
                <a:lnTo>
                  <a:pt x="1594244" y="1906324"/>
                </a:lnTo>
                <a:lnTo>
                  <a:pt x="1579436" y="1921140"/>
                </a:lnTo>
                <a:lnTo>
                  <a:pt x="1564628" y="1935692"/>
                </a:lnTo>
                <a:lnTo>
                  <a:pt x="1549291" y="1949715"/>
                </a:lnTo>
                <a:lnTo>
                  <a:pt x="1533425" y="1963209"/>
                </a:lnTo>
                <a:lnTo>
                  <a:pt x="1517030" y="1976703"/>
                </a:lnTo>
                <a:lnTo>
                  <a:pt x="1500107" y="1989667"/>
                </a:lnTo>
                <a:lnTo>
                  <a:pt x="1482390" y="2002367"/>
                </a:lnTo>
                <a:lnTo>
                  <a:pt x="1464673" y="2014803"/>
                </a:lnTo>
                <a:lnTo>
                  <a:pt x="1446428" y="2026709"/>
                </a:lnTo>
                <a:lnTo>
                  <a:pt x="1427653" y="2037821"/>
                </a:lnTo>
                <a:lnTo>
                  <a:pt x="1408614" y="2048669"/>
                </a:lnTo>
                <a:lnTo>
                  <a:pt x="1389047" y="2059253"/>
                </a:lnTo>
                <a:lnTo>
                  <a:pt x="1368950" y="2069042"/>
                </a:lnTo>
                <a:lnTo>
                  <a:pt x="1348589" y="2078303"/>
                </a:lnTo>
                <a:lnTo>
                  <a:pt x="1327699" y="2087034"/>
                </a:lnTo>
                <a:lnTo>
                  <a:pt x="1306809" y="2095501"/>
                </a:lnTo>
                <a:lnTo>
                  <a:pt x="1285126" y="2102909"/>
                </a:lnTo>
                <a:lnTo>
                  <a:pt x="1263178" y="2110317"/>
                </a:lnTo>
                <a:lnTo>
                  <a:pt x="1240966" y="2116667"/>
                </a:lnTo>
                <a:lnTo>
                  <a:pt x="1218225" y="2123017"/>
                </a:lnTo>
                <a:lnTo>
                  <a:pt x="1206590" y="2125663"/>
                </a:lnTo>
                <a:lnTo>
                  <a:pt x="1194691" y="2128309"/>
                </a:lnTo>
                <a:lnTo>
                  <a:pt x="1183056" y="2130690"/>
                </a:lnTo>
                <a:lnTo>
                  <a:pt x="1171157" y="2133072"/>
                </a:lnTo>
                <a:lnTo>
                  <a:pt x="1159258" y="2135188"/>
                </a:lnTo>
                <a:lnTo>
                  <a:pt x="1147358" y="2137305"/>
                </a:lnTo>
                <a:lnTo>
                  <a:pt x="1135459" y="2139157"/>
                </a:lnTo>
                <a:lnTo>
                  <a:pt x="1123824" y="2141009"/>
                </a:lnTo>
                <a:lnTo>
                  <a:pt x="1111660" y="2142332"/>
                </a:lnTo>
                <a:lnTo>
                  <a:pt x="1099761" y="2143390"/>
                </a:lnTo>
                <a:lnTo>
                  <a:pt x="1075962" y="2145772"/>
                </a:lnTo>
                <a:lnTo>
                  <a:pt x="1052164" y="2147094"/>
                </a:lnTo>
                <a:lnTo>
                  <a:pt x="1028365" y="2147888"/>
                </a:lnTo>
                <a:lnTo>
                  <a:pt x="1004038" y="2147888"/>
                </a:lnTo>
                <a:lnTo>
                  <a:pt x="980239" y="2147359"/>
                </a:lnTo>
                <a:lnTo>
                  <a:pt x="956440" y="2146301"/>
                </a:lnTo>
                <a:lnTo>
                  <a:pt x="932642" y="2144449"/>
                </a:lnTo>
                <a:lnTo>
                  <a:pt x="908843" y="2142067"/>
                </a:lnTo>
                <a:lnTo>
                  <a:pt x="884780" y="2138892"/>
                </a:lnTo>
                <a:lnTo>
                  <a:pt x="860981" y="2135188"/>
                </a:lnTo>
                <a:lnTo>
                  <a:pt x="837183" y="2130690"/>
                </a:lnTo>
                <a:lnTo>
                  <a:pt x="813384" y="2125663"/>
                </a:lnTo>
                <a:lnTo>
                  <a:pt x="789057" y="2120107"/>
                </a:lnTo>
                <a:lnTo>
                  <a:pt x="765522" y="2114022"/>
                </a:lnTo>
                <a:lnTo>
                  <a:pt x="741724" y="2106878"/>
                </a:lnTo>
                <a:lnTo>
                  <a:pt x="718190" y="2099734"/>
                </a:lnTo>
                <a:lnTo>
                  <a:pt x="694920" y="2091532"/>
                </a:lnTo>
                <a:lnTo>
                  <a:pt x="671650" y="2082801"/>
                </a:lnTo>
                <a:lnTo>
                  <a:pt x="648645" y="2073276"/>
                </a:lnTo>
                <a:lnTo>
                  <a:pt x="625904" y="2063486"/>
                </a:lnTo>
                <a:lnTo>
                  <a:pt x="603163" y="2052903"/>
                </a:lnTo>
                <a:lnTo>
                  <a:pt x="580686" y="2042055"/>
                </a:lnTo>
                <a:lnTo>
                  <a:pt x="558474" y="2030149"/>
                </a:lnTo>
                <a:lnTo>
                  <a:pt x="536527" y="2018242"/>
                </a:lnTo>
                <a:lnTo>
                  <a:pt x="514844" y="2005542"/>
                </a:lnTo>
                <a:lnTo>
                  <a:pt x="493425" y="1992313"/>
                </a:lnTo>
                <a:lnTo>
                  <a:pt x="472270" y="1978555"/>
                </a:lnTo>
                <a:lnTo>
                  <a:pt x="451116" y="1964003"/>
                </a:lnTo>
                <a:lnTo>
                  <a:pt x="430491" y="1949186"/>
                </a:lnTo>
                <a:lnTo>
                  <a:pt x="410130" y="1933576"/>
                </a:lnTo>
                <a:lnTo>
                  <a:pt x="390033" y="1917701"/>
                </a:lnTo>
                <a:lnTo>
                  <a:pt x="370465" y="1901296"/>
                </a:lnTo>
                <a:lnTo>
                  <a:pt x="351162" y="1884099"/>
                </a:lnTo>
                <a:lnTo>
                  <a:pt x="332123" y="1867165"/>
                </a:lnTo>
                <a:lnTo>
                  <a:pt x="313613" y="1849174"/>
                </a:lnTo>
                <a:lnTo>
                  <a:pt x="295632" y="1830917"/>
                </a:lnTo>
                <a:lnTo>
                  <a:pt x="278179" y="1812132"/>
                </a:lnTo>
                <a:lnTo>
                  <a:pt x="260727" y="1792553"/>
                </a:lnTo>
                <a:lnTo>
                  <a:pt x="243804" y="1772974"/>
                </a:lnTo>
                <a:lnTo>
                  <a:pt x="227409" y="1753130"/>
                </a:lnTo>
                <a:lnTo>
                  <a:pt x="211543" y="1732492"/>
                </a:lnTo>
                <a:lnTo>
                  <a:pt x="196206" y="1711590"/>
                </a:lnTo>
                <a:lnTo>
                  <a:pt x="181134" y="1690159"/>
                </a:lnTo>
                <a:lnTo>
                  <a:pt x="166590" y="1668463"/>
                </a:lnTo>
                <a:lnTo>
                  <a:pt x="152840" y="1646503"/>
                </a:lnTo>
                <a:lnTo>
                  <a:pt x="139354" y="1624542"/>
                </a:lnTo>
                <a:lnTo>
                  <a:pt x="126397" y="1601788"/>
                </a:lnTo>
                <a:lnTo>
                  <a:pt x="114498" y="1578505"/>
                </a:lnTo>
                <a:lnTo>
                  <a:pt x="102598" y="1555221"/>
                </a:lnTo>
                <a:lnTo>
                  <a:pt x="91492" y="1531673"/>
                </a:lnTo>
                <a:lnTo>
                  <a:pt x="80915" y="1507861"/>
                </a:lnTo>
                <a:lnTo>
                  <a:pt x="70867" y="1483784"/>
                </a:lnTo>
                <a:lnTo>
                  <a:pt x="61612" y="1458913"/>
                </a:lnTo>
                <a:lnTo>
                  <a:pt x="57117" y="1446742"/>
                </a:lnTo>
                <a:lnTo>
                  <a:pt x="52886" y="1434307"/>
                </a:lnTo>
                <a:lnTo>
                  <a:pt x="48655" y="1421871"/>
                </a:lnTo>
                <a:lnTo>
                  <a:pt x="44688" y="1409171"/>
                </a:lnTo>
                <a:lnTo>
                  <a:pt x="40986" y="1396736"/>
                </a:lnTo>
                <a:lnTo>
                  <a:pt x="37284" y="1384036"/>
                </a:lnTo>
                <a:lnTo>
                  <a:pt x="33582" y="1371071"/>
                </a:lnTo>
                <a:lnTo>
                  <a:pt x="30409" y="1358371"/>
                </a:lnTo>
                <a:lnTo>
                  <a:pt x="27236" y="1345407"/>
                </a:lnTo>
                <a:lnTo>
                  <a:pt x="24063" y="1332707"/>
                </a:lnTo>
                <a:lnTo>
                  <a:pt x="21154" y="1319742"/>
                </a:lnTo>
                <a:lnTo>
                  <a:pt x="18774" y="1306513"/>
                </a:lnTo>
                <a:lnTo>
                  <a:pt x="16130" y="1293548"/>
                </a:lnTo>
                <a:lnTo>
                  <a:pt x="14015" y="1280848"/>
                </a:lnTo>
                <a:lnTo>
                  <a:pt x="11635" y="1268148"/>
                </a:lnTo>
                <a:lnTo>
                  <a:pt x="9784" y="1255448"/>
                </a:lnTo>
                <a:lnTo>
                  <a:pt x="7933" y="1242484"/>
                </a:lnTo>
                <a:lnTo>
                  <a:pt x="6346" y="1229784"/>
                </a:lnTo>
                <a:lnTo>
                  <a:pt x="3702" y="1204648"/>
                </a:lnTo>
                <a:lnTo>
                  <a:pt x="1851" y="1179248"/>
                </a:lnTo>
                <a:lnTo>
                  <a:pt x="529" y="1154642"/>
                </a:lnTo>
                <a:lnTo>
                  <a:pt x="0" y="1129507"/>
                </a:lnTo>
                <a:lnTo>
                  <a:pt x="0" y="1105165"/>
                </a:lnTo>
                <a:lnTo>
                  <a:pt x="793" y="1080823"/>
                </a:lnTo>
                <a:lnTo>
                  <a:pt x="1851" y="1056217"/>
                </a:lnTo>
                <a:lnTo>
                  <a:pt x="4231" y="1032405"/>
                </a:lnTo>
                <a:lnTo>
                  <a:pt x="6611" y="1008592"/>
                </a:lnTo>
                <a:lnTo>
                  <a:pt x="9784" y="985044"/>
                </a:lnTo>
                <a:lnTo>
                  <a:pt x="13750" y="961496"/>
                </a:lnTo>
                <a:lnTo>
                  <a:pt x="18245" y="938477"/>
                </a:lnTo>
                <a:lnTo>
                  <a:pt x="23270" y="915723"/>
                </a:lnTo>
                <a:lnTo>
                  <a:pt x="28823" y="894027"/>
                </a:lnTo>
                <a:lnTo>
                  <a:pt x="34905" y="872067"/>
                </a:lnTo>
                <a:lnTo>
                  <a:pt x="41515" y="850636"/>
                </a:lnTo>
                <a:lnTo>
                  <a:pt x="48655" y="829734"/>
                </a:lnTo>
                <a:lnTo>
                  <a:pt x="56323" y="808567"/>
                </a:lnTo>
                <a:lnTo>
                  <a:pt x="64785" y="787929"/>
                </a:lnTo>
                <a:lnTo>
                  <a:pt x="73511" y="767821"/>
                </a:lnTo>
                <a:lnTo>
                  <a:pt x="82766" y="747977"/>
                </a:lnTo>
                <a:lnTo>
                  <a:pt x="92550" y="728398"/>
                </a:lnTo>
                <a:lnTo>
                  <a:pt x="102598" y="709084"/>
                </a:lnTo>
                <a:lnTo>
                  <a:pt x="113704" y="690298"/>
                </a:lnTo>
                <a:lnTo>
                  <a:pt x="124810" y="671777"/>
                </a:lnTo>
                <a:lnTo>
                  <a:pt x="136181" y="653521"/>
                </a:lnTo>
                <a:lnTo>
                  <a:pt x="148345" y="635794"/>
                </a:lnTo>
                <a:lnTo>
                  <a:pt x="161037" y="618331"/>
                </a:lnTo>
                <a:lnTo>
                  <a:pt x="174259" y="601398"/>
                </a:lnTo>
                <a:lnTo>
                  <a:pt x="187480" y="585259"/>
                </a:lnTo>
                <a:lnTo>
                  <a:pt x="200966" y="569384"/>
                </a:lnTo>
                <a:lnTo>
                  <a:pt x="214981" y="553773"/>
                </a:lnTo>
                <a:lnTo>
                  <a:pt x="229260" y="538956"/>
                </a:lnTo>
                <a:lnTo>
                  <a:pt x="243804" y="524404"/>
                </a:lnTo>
                <a:lnTo>
                  <a:pt x="258876" y="510117"/>
                </a:lnTo>
                <a:lnTo>
                  <a:pt x="274477" y="496359"/>
                </a:lnTo>
                <a:lnTo>
                  <a:pt x="290343" y="483129"/>
                </a:lnTo>
                <a:lnTo>
                  <a:pt x="306738" y="470165"/>
                </a:lnTo>
                <a:lnTo>
                  <a:pt x="323132" y="457465"/>
                </a:lnTo>
                <a:lnTo>
                  <a:pt x="340056" y="445294"/>
                </a:lnTo>
                <a:lnTo>
                  <a:pt x="357508" y="433917"/>
                </a:lnTo>
                <a:lnTo>
                  <a:pt x="374961" y="422540"/>
                </a:lnTo>
                <a:lnTo>
                  <a:pt x="392942" y="411956"/>
                </a:lnTo>
                <a:lnTo>
                  <a:pt x="411187" y="401902"/>
                </a:lnTo>
                <a:lnTo>
                  <a:pt x="429697" y="392113"/>
                </a:lnTo>
                <a:lnTo>
                  <a:pt x="447943" y="383117"/>
                </a:lnTo>
                <a:lnTo>
                  <a:pt x="466717" y="374386"/>
                </a:lnTo>
                <a:lnTo>
                  <a:pt x="485492" y="366183"/>
                </a:lnTo>
                <a:lnTo>
                  <a:pt x="504795" y="358511"/>
                </a:lnTo>
                <a:lnTo>
                  <a:pt x="524099" y="351631"/>
                </a:lnTo>
                <a:lnTo>
                  <a:pt x="543931" y="344752"/>
                </a:lnTo>
                <a:lnTo>
                  <a:pt x="564027" y="338667"/>
                </a:lnTo>
                <a:lnTo>
                  <a:pt x="584388" y="333111"/>
                </a:lnTo>
                <a:lnTo>
                  <a:pt x="604749" y="327819"/>
                </a:lnTo>
                <a:lnTo>
                  <a:pt x="625639" y="323321"/>
                </a:lnTo>
                <a:lnTo>
                  <a:pt x="646529" y="319088"/>
                </a:lnTo>
                <a:lnTo>
                  <a:pt x="667684" y="315383"/>
                </a:lnTo>
                <a:lnTo>
                  <a:pt x="689367" y="312208"/>
                </a:lnTo>
                <a:lnTo>
                  <a:pt x="710786" y="309563"/>
                </a:lnTo>
                <a:lnTo>
                  <a:pt x="732733" y="307446"/>
                </a:lnTo>
                <a:lnTo>
                  <a:pt x="754681" y="306123"/>
                </a:lnTo>
                <a:lnTo>
                  <a:pt x="776364" y="305065"/>
                </a:lnTo>
                <a:lnTo>
                  <a:pt x="797783" y="304800"/>
                </a:lnTo>
                <a:close/>
                <a:moveTo>
                  <a:pt x="1971872" y="292100"/>
                </a:moveTo>
                <a:lnTo>
                  <a:pt x="2122487" y="334433"/>
                </a:lnTo>
                <a:lnTo>
                  <a:pt x="1869877" y="587375"/>
                </a:lnTo>
                <a:lnTo>
                  <a:pt x="1719262" y="545042"/>
                </a:lnTo>
                <a:lnTo>
                  <a:pt x="1971872" y="292100"/>
                </a:lnTo>
                <a:close/>
                <a:moveTo>
                  <a:pt x="1898928" y="190500"/>
                </a:moveTo>
                <a:lnTo>
                  <a:pt x="1903425" y="190765"/>
                </a:lnTo>
                <a:lnTo>
                  <a:pt x="1907921" y="191560"/>
                </a:lnTo>
                <a:lnTo>
                  <a:pt x="1912418" y="192355"/>
                </a:lnTo>
                <a:lnTo>
                  <a:pt x="1916650" y="194209"/>
                </a:lnTo>
                <a:lnTo>
                  <a:pt x="1920882" y="196064"/>
                </a:lnTo>
                <a:lnTo>
                  <a:pt x="1925114" y="198183"/>
                </a:lnTo>
                <a:lnTo>
                  <a:pt x="1928818" y="201098"/>
                </a:lnTo>
                <a:lnTo>
                  <a:pt x="1932521" y="204542"/>
                </a:lnTo>
                <a:lnTo>
                  <a:pt x="1935695" y="208251"/>
                </a:lnTo>
                <a:lnTo>
                  <a:pt x="1938604" y="211696"/>
                </a:lnTo>
                <a:lnTo>
                  <a:pt x="1940985" y="215670"/>
                </a:lnTo>
                <a:lnTo>
                  <a:pt x="1942837" y="219909"/>
                </a:lnTo>
                <a:lnTo>
                  <a:pt x="1944159" y="224413"/>
                </a:lnTo>
                <a:lnTo>
                  <a:pt x="1945482" y="228917"/>
                </a:lnTo>
                <a:lnTo>
                  <a:pt x="1946011" y="233156"/>
                </a:lnTo>
                <a:lnTo>
                  <a:pt x="1946275" y="237925"/>
                </a:lnTo>
                <a:lnTo>
                  <a:pt x="1946011" y="242430"/>
                </a:lnTo>
                <a:lnTo>
                  <a:pt x="1945482" y="246934"/>
                </a:lnTo>
                <a:lnTo>
                  <a:pt x="1944159" y="251173"/>
                </a:lnTo>
                <a:lnTo>
                  <a:pt x="1942837" y="255677"/>
                </a:lnTo>
                <a:lnTo>
                  <a:pt x="1940985" y="259916"/>
                </a:lnTo>
                <a:lnTo>
                  <a:pt x="1938604" y="263890"/>
                </a:lnTo>
                <a:lnTo>
                  <a:pt x="1935695" y="267864"/>
                </a:lnTo>
                <a:lnTo>
                  <a:pt x="1932521" y="271044"/>
                </a:lnTo>
                <a:lnTo>
                  <a:pt x="1064661" y="1140336"/>
                </a:lnTo>
                <a:lnTo>
                  <a:pt x="1061222" y="1143515"/>
                </a:lnTo>
                <a:lnTo>
                  <a:pt x="1057255" y="1146430"/>
                </a:lnTo>
                <a:lnTo>
                  <a:pt x="1053287" y="1148814"/>
                </a:lnTo>
                <a:lnTo>
                  <a:pt x="1049055" y="1150934"/>
                </a:lnTo>
                <a:lnTo>
                  <a:pt x="1044558" y="1152259"/>
                </a:lnTo>
                <a:lnTo>
                  <a:pt x="1040326" y="1153318"/>
                </a:lnTo>
                <a:lnTo>
                  <a:pt x="1035829" y="1153848"/>
                </a:lnTo>
                <a:lnTo>
                  <a:pt x="1031597" y="1154113"/>
                </a:lnTo>
                <a:lnTo>
                  <a:pt x="1026571" y="1153848"/>
                </a:lnTo>
                <a:lnTo>
                  <a:pt x="1022075" y="1153318"/>
                </a:lnTo>
                <a:lnTo>
                  <a:pt x="1018107" y="1152259"/>
                </a:lnTo>
                <a:lnTo>
                  <a:pt x="1013610" y="1150934"/>
                </a:lnTo>
                <a:lnTo>
                  <a:pt x="1009378" y="1148814"/>
                </a:lnTo>
                <a:lnTo>
                  <a:pt x="1005411" y="1146430"/>
                </a:lnTo>
                <a:lnTo>
                  <a:pt x="1001443" y="1143515"/>
                </a:lnTo>
                <a:lnTo>
                  <a:pt x="998004" y="1140336"/>
                </a:lnTo>
                <a:lnTo>
                  <a:pt x="994566" y="1136892"/>
                </a:lnTo>
                <a:lnTo>
                  <a:pt x="991921" y="1132917"/>
                </a:lnTo>
                <a:lnTo>
                  <a:pt x="989540" y="1128943"/>
                </a:lnTo>
                <a:lnTo>
                  <a:pt x="987688" y="1124704"/>
                </a:lnTo>
                <a:lnTo>
                  <a:pt x="986101" y="1120465"/>
                </a:lnTo>
                <a:lnTo>
                  <a:pt x="985043" y="1115961"/>
                </a:lnTo>
                <a:lnTo>
                  <a:pt x="984250" y="1111457"/>
                </a:lnTo>
                <a:lnTo>
                  <a:pt x="984250" y="1106953"/>
                </a:lnTo>
                <a:lnTo>
                  <a:pt x="984250" y="1102448"/>
                </a:lnTo>
                <a:lnTo>
                  <a:pt x="985043" y="1097944"/>
                </a:lnTo>
                <a:lnTo>
                  <a:pt x="986101" y="1093440"/>
                </a:lnTo>
                <a:lnTo>
                  <a:pt x="987688" y="1089201"/>
                </a:lnTo>
                <a:lnTo>
                  <a:pt x="989540" y="1084962"/>
                </a:lnTo>
                <a:lnTo>
                  <a:pt x="991921" y="1080723"/>
                </a:lnTo>
                <a:lnTo>
                  <a:pt x="994566" y="1077278"/>
                </a:lnTo>
                <a:lnTo>
                  <a:pt x="998004" y="1073569"/>
                </a:lnTo>
                <a:lnTo>
                  <a:pt x="1865599" y="204542"/>
                </a:lnTo>
                <a:lnTo>
                  <a:pt x="1869303" y="201098"/>
                </a:lnTo>
                <a:lnTo>
                  <a:pt x="1873270" y="198183"/>
                </a:lnTo>
                <a:lnTo>
                  <a:pt x="1877238" y="196064"/>
                </a:lnTo>
                <a:lnTo>
                  <a:pt x="1881470" y="194209"/>
                </a:lnTo>
                <a:lnTo>
                  <a:pt x="1885438" y="192355"/>
                </a:lnTo>
                <a:lnTo>
                  <a:pt x="1889934" y="191560"/>
                </a:lnTo>
                <a:lnTo>
                  <a:pt x="1894431" y="190765"/>
                </a:lnTo>
                <a:lnTo>
                  <a:pt x="1898928" y="190500"/>
                </a:lnTo>
                <a:close/>
                <a:moveTo>
                  <a:pt x="1813227" y="0"/>
                </a:moveTo>
                <a:lnTo>
                  <a:pt x="1855787" y="150615"/>
                </a:lnTo>
                <a:lnTo>
                  <a:pt x="1602807" y="403225"/>
                </a:lnTo>
                <a:lnTo>
                  <a:pt x="1560512" y="252610"/>
                </a:lnTo>
                <a:lnTo>
                  <a:pt x="1813227" y="0"/>
                </a:lnTo>
                <a:close/>
              </a:path>
            </a:pathLst>
          </a:cu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65" name="Google Shape;665;g6c25668923_0_2362"/>
          <p:cNvSpPr txBox="1"/>
          <p:nvPr/>
        </p:nvSpPr>
        <p:spPr>
          <a:xfrm>
            <a:off x="7083250" y="4316175"/>
            <a:ext cx="3576600" cy="1630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000">
                <a:solidFill>
                  <a:srgbClr val="434343"/>
                </a:solidFill>
              </a:rPr>
              <a:t>F(list price, offer price(i)) -&gt; days to offer at offer price(i)</a:t>
            </a:r>
            <a:endParaRPr sz="2000">
              <a:solidFill>
                <a:srgbClr val="434343"/>
              </a:solidFill>
            </a:endParaRPr>
          </a:p>
        </p:txBody>
      </p:sp>
      <p:sp>
        <p:nvSpPr>
          <p:cNvPr id="666" name="Google Shape;666;g6c25668923_0_2362"/>
          <p:cNvSpPr txBox="1"/>
          <p:nvPr/>
        </p:nvSpPr>
        <p:spPr>
          <a:xfrm>
            <a:off x="1767800" y="1395972"/>
            <a:ext cx="3457200" cy="17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434343"/>
                </a:solidFill>
              </a:rPr>
              <a:t>Train the model with information on both listings with offers and listings without offers.</a:t>
            </a:r>
            <a:endParaRPr sz="2000">
              <a:solidFill>
                <a:srgbClr val="434343"/>
              </a:solidFill>
            </a:endParaRPr>
          </a:p>
        </p:txBody>
      </p:sp>
      <p:sp>
        <p:nvSpPr>
          <p:cNvPr id="667" name="Google Shape;667;g6c25668923_0_2362"/>
          <p:cNvSpPr txBox="1"/>
          <p:nvPr/>
        </p:nvSpPr>
        <p:spPr>
          <a:xfrm>
            <a:off x="1767800" y="4239975"/>
            <a:ext cx="3234600" cy="1492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000">
                <a:solidFill>
                  <a:srgbClr val="434343"/>
                </a:solidFill>
              </a:rPr>
              <a:t>Model evaluation metric: MAE(Continuous target variable, MAE is easy to interpret)</a:t>
            </a:r>
            <a:endParaRPr sz="2000">
              <a:solidFill>
                <a:srgbClr val="434343"/>
              </a:solidFill>
            </a:endParaRPr>
          </a:p>
        </p:txBody>
      </p:sp>
      <p:cxnSp>
        <p:nvCxnSpPr>
          <p:cNvPr id="668" name="Google Shape;668;g6c25668923_0_2362"/>
          <p:cNvCxnSpPr/>
          <p:nvPr/>
        </p:nvCxnSpPr>
        <p:spPr>
          <a:xfrm>
            <a:off x="23325" y="3475650"/>
            <a:ext cx="12176400" cy="46800"/>
          </a:xfrm>
          <a:prstGeom prst="straightConnector1">
            <a:avLst/>
          </a:prstGeom>
          <a:noFill/>
          <a:ln w="28575" cap="flat" cmpd="sng">
            <a:solidFill>
              <a:srgbClr val="FF9900"/>
            </a:solidFill>
            <a:prstDash val="solid"/>
            <a:round/>
            <a:headEnd type="none" w="med" len="med"/>
            <a:tailEnd type="none" w="med" len="med"/>
          </a:ln>
        </p:spPr>
      </p:cxnSp>
      <p:cxnSp>
        <p:nvCxnSpPr>
          <p:cNvPr id="669" name="Google Shape;669;g6c25668923_0_2362"/>
          <p:cNvCxnSpPr>
            <a:stCxn id="663" idx="2"/>
          </p:cNvCxnSpPr>
          <p:nvPr/>
        </p:nvCxnSpPr>
        <p:spPr>
          <a:xfrm>
            <a:off x="6095982" y="836706"/>
            <a:ext cx="3900" cy="5928000"/>
          </a:xfrm>
          <a:prstGeom prst="straightConnector1">
            <a:avLst/>
          </a:prstGeom>
          <a:noFill/>
          <a:ln w="28575" cap="flat" cmpd="sng">
            <a:solidFill>
              <a:srgbClr val="FF9900"/>
            </a:solidFill>
            <a:prstDash val="solid"/>
            <a:round/>
            <a:headEnd type="none" w="med" len="med"/>
            <a:tailEnd type="none"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pic>
        <p:nvPicPr>
          <p:cNvPr id="675" name="Google Shape;675;g6c25668923_0_2350"/>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676" name="Google Shape;676;g6c25668923_0_2350"/>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7" name="Google Shape;677;g6c25668923_0_2350"/>
          <p:cNvSpPr txBox="1"/>
          <p:nvPr/>
        </p:nvSpPr>
        <p:spPr>
          <a:xfrm>
            <a:off x="3648150" y="221100"/>
            <a:ext cx="48957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2400" b="1">
                <a:solidFill>
                  <a:srgbClr val="F17F42"/>
                </a:solidFill>
              </a:rPr>
              <a:t>First Try to Predict ‘Time to sell’</a:t>
            </a:r>
            <a:endParaRPr sz="2400" b="1">
              <a:solidFill>
                <a:srgbClr val="F17F42"/>
              </a:solidFill>
            </a:endParaRPr>
          </a:p>
        </p:txBody>
      </p:sp>
      <p:pic>
        <p:nvPicPr>
          <p:cNvPr id="678" name="Google Shape;678;g6c25668923_0_2350"/>
          <p:cNvPicPr preferRelativeResize="0"/>
          <p:nvPr/>
        </p:nvPicPr>
        <p:blipFill>
          <a:blip r:embed="rId4">
            <a:alphaModFix/>
          </a:blip>
          <a:stretch>
            <a:fillRect/>
          </a:stretch>
        </p:blipFill>
        <p:spPr>
          <a:xfrm>
            <a:off x="488450" y="1936175"/>
            <a:ext cx="4113875" cy="4947575"/>
          </a:xfrm>
          <a:prstGeom prst="rect">
            <a:avLst/>
          </a:prstGeom>
          <a:noFill/>
          <a:ln>
            <a:noFill/>
          </a:ln>
        </p:spPr>
      </p:pic>
      <p:sp>
        <p:nvSpPr>
          <p:cNvPr id="679" name="Google Shape;679;g6c25668923_0_2350"/>
          <p:cNvSpPr txBox="1">
            <a:spLocks noGrp="1"/>
          </p:cNvSpPr>
          <p:nvPr>
            <p:ph type="body" idx="4294967295"/>
          </p:nvPr>
        </p:nvSpPr>
        <p:spPr>
          <a:xfrm>
            <a:off x="488450" y="1047550"/>
            <a:ext cx="5070600" cy="923400"/>
          </a:xfrm>
          <a:prstGeom prst="rect">
            <a:avLst/>
          </a:prstGeom>
        </p:spPr>
        <p:txBody>
          <a:bodyPr spcFirstLastPara="1" wrap="square" lIns="91425" tIns="45700" rIns="91425" bIns="45700" anchor="t" anchorCtr="0">
            <a:noAutofit/>
          </a:bodyPr>
          <a:lstStyle/>
          <a:p>
            <a:pPr marL="0" lvl="0" indent="0" algn="l" rtl="0">
              <a:lnSpc>
                <a:spcPct val="100000"/>
              </a:lnSpc>
              <a:spcBef>
                <a:spcPts val="640"/>
              </a:spcBef>
              <a:spcAft>
                <a:spcPts val="0"/>
              </a:spcAft>
              <a:buNone/>
            </a:pPr>
            <a:r>
              <a:rPr lang="en-US" sz="2000">
                <a:latin typeface="Arial"/>
                <a:ea typeface="Arial"/>
                <a:cs typeface="Arial"/>
                <a:sym typeface="Arial"/>
              </a:rPr>
              <a:t>X: listing static data + list price + offer price</a:t>
            </a:r>
            <a:endParaRPr sz="2000">
              <a:latin typeface="Arial"/>
              <a:ea typeface="Arial"/>
              <a:cs typeface="Arial"/>
              <a:sym typeface="Arial"/>
            </a:endParaRPr>
          </a:p>
          <a:p>
            <a:pPr marL="0" lvl="0" indent="0" algn="l" rtl="0">
              <a:lnSpc>
                <a:spcPct val="100000"/>
              </a:lnSpc>
              <a:spcBef>
                <a:spcPts val="640"/>
              </a:spcBef>
              <a:spcAft>
                <a:spcPts val="0"/>
              </a:spcAft>
              <a:buNone/>
            </a:pPr>
            <a:r>
              <a:rPr lang="en-US" sz="2000">
                <a:latin typeface="Arial"/>
                <a:ea typeface="Arial"/>
                <a:cs typeface="Arial"/>
                <a:sym typeface="Arial"/>
              </a:rPr>
              <a:t>Y: time to get the offer</a:t>
            </a:r>
            <a:endParaRPr sz="2000">
              <a:latin typeface="Arial"/>
              <a:ea typeface="Arial"/>
              <a:cs typeface="Arial"/>
              <a:sym typeface="Arial"/>
            </a:endParaRPr>
          </a:p>
          <a:p>
            <a:pPr marL="0" lvl="0" indent="0" algn="l" rtl="0">
              <a:lnSpc>
                <a:spcPct val="100000"/>
              </a:lnSpc>
              <a:spcBef>
                <a:spcPts val="640"/>
              </a:spcBef>
              <a:spcAft>
                <a:spcPts val="0"/>
              </a:spcAft>
              <a:buNone/>
            </a:pPr>
            <a:endParaRPr sz="2000">
              <a:latin typeface="Arial"/>
              <a:ea typeface="Arial"/>
              <a:cs typeface="Arial"/>
              <a:sym typeface="Arial"/>
            </a:endParaRPr>
          </a:p>
          <a:p>
            <a:pPr marL="0" lvl="0" indent="0" algn="l" rtl="0">
              <a:spcBef>
                <a:spcPts val="640"/>
              </a:spcBef>
              <a:spcAft>
                <a:spcPts val="0"/>
              </a:spcAft>
              <a:buNone/>
            </a:pPr>
            <a:endParaRPr sz="2000">
              <a:latin typeface="Arial"/>
              <a:ea typeface="Arial"/>
              <a:cs typeface="Arial"/>
              <a:sym typeface="Arial"/>
            </a:endParaRPr>
          </a:p>
          <a:p>
            <a:pPr marL="0" lvl="0" indent="0" algn="l" rtl="0">
              <a:spcBef>
                <a:spcPts val="640"/>
              </a:spcBef>
              <a:spcAft>
                <a:spcPts val="0"/>
              </a:spcAft>
              <a:buNone/>
            </a:pPr>
            <a:endParaRPr sz="2000">
              <a:latin typeface="Arial"/>
              <a:ea typeface="Arial"/>
              <a:cs typeface="Arial"/>
              <a:sym typeface="Arial"/>
            </a:endParaRPr>
          </a:p>
        </p:txBody>
      </p:sp>
      <p:sp>
        <p:nvSpPr>
          <p:cNvPr id="680" name="Google Shape;680;g6c25668923_0_2350"/>
          <p:cNvSpPr txBox="1"/>
          <p:nvPr/>
        </p:nvSpPr>
        <p:spPr>
          <a:xfrm>
            <a:off x="5925600" y="1119475"/>
            <a:ext cx="6266400" cy="5385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000">
                <a:solidFill>
                  <a:srgbClr val="434343"/>
                </a:solidFill>
              </a:rPr>
              <a:t>The model performed </a:t>
            </a:r>
            <a:r>
              <a:rPr lang="en-US" sz="2000" b="1">
                <a:solidFill>
                  <a:srgbClr val="434343"/>
                </a:solidFill>
              </a:rPr>
              <a:t>perfectly</a:t>
            </a:r>
            <a:r>
              <a:rPr lang="en-US" sz="2000">
                <a:solidFill>
                  <a:srgbClr val="434343"/>
                </a:solidFill>
              </a:rPr>
              <a:t>, we got a perfect number: MAE is 3 days which means the average error is within 3 days</a:t>
            </a:r>
            <a:endParaRPr sz="2000">
              <a:solidFill>
                <a:srgbClr val="434343"/>
              </a:solidFill>
            </a:endParaRPr>
          </a:p>
          <a:p>
            <a:pPr marL="0" lvl="0" indent="0" algn="l" rtl="0">
              <a:spcBef>
                <a:spcPts val="0"/>
              </a:spcBef>
              <a:spcAft>
                <a:spcPts val="0"/>
              </a:spcAft>
              <a:buNone/>
            </a:pPr>
            <a:endParaRPr sz="2000">
              <a:solidFill>
                <a:srgbClr val="434343"/>
              </a:solidFill>
            </a:endParaRPr>
          </a:p>
          <a:p>
            <a:pPr marL="0" lvl="0" indent="0" algn="l" rtl="0">
              <a:spcBef>
                <a:spcPts val="0"/>
              </a:spcBef>
              <a:spcAft>
                <a:spcPts val="0"/>
              </a:spcAft>
              <a:buNone/>
            </a:pPr>
            <a:r>
              <a:rPr lang="en-US" sz="2000">
                <a:solidFill>
                  <a:srgbClr val="434343"/>
                </a:solidFill>
              </a:rPr>
              <a:t>From the importance plot, the </a:t>
            </a:r>
            <a:r>
              <a:rPr lang="en-US" sz="2000" b="1" i="1">
                <a:solidFill>
                  <a:srgbClr val="CC0000"/>
                </a:solidFill>
              </a:rPr>
              <a:t>OFFER_PRICE</a:t>
            </a:r>
            <a:r>
              <a:rPr lang="en-US" sz="2000">
                <a:solidFill>
                  <a:srgbClr val="434343"/>
                </a:solidFill>
              </a:rPr>
              <a:t> has the most chances to do the splits.</a:t>
            </a:r>
            <a:endParaRPr sz="2000">
              <a:solidFill>
                <a:srgbClr val="434343"/>
              </a:solidFill>
            </a:endParaRPr>
          </a:p>
          <a:p>
            <a:pPr marL="0" lvl="0" indent="0" algn="l" rtl="0">
              <a:spcBef>
                <a:spcPts val="0"/>
              </a:spcBef>
              <a:spcAft>
                <a:spcPts val="0"/>
              </a:spcAft>
              <a:buClr>
                <a:schemeClr val="dk1"/>
              </a:buClr>
              <a:buSzPts val="1500"/>
              <a:buFont typeface="Arial"/>
              <a:buNone/>
            </a:pPr>
            <a:endParaRPr sz="2000">
              <a:solidFill>
                <a:srgbClr val="434343"/>
              </a:solidFill>
            </a:endParaRPr>
          </a:p>
          <a:p>
            <a:pPr marL="0" lvl="0" indent="0" algn="l" rtl="0">
              <a:spcBef>
                <a:spcPts val="0"/>
              </a:spcBef>
              <a:spcAft>
                <a:spcPts val="0"/>
              </a:spcAft>
              <a:buClr>
                <a:schemeClr val="dk1"/>
              </a:buClr>
              <a:buSzPts val="1500"/>
              <a:buFont typeface="Arial"/>
              <a:buNone/>
            </a:pPr>
            <a:r>
              <a:rPr lang="en-US" sz="2000">
                <a:solidFill>
                  <a:srgbClr val="434343"/>
                </a:solidFill>
              </a:rPr>
              <a:t>We found that this should be </a:t>
            </a:r>
            <a:r>
              <a:rPr lang="en-US" sz="2000" b="1">
                <a:solidFill>
                  <a:srgbClr val="CC0000"/>
                </a:solidFill>
              </a:rPr>
              <a:t>wrong</a:t>
            </a:r>
            <a:r>
              <a:rPr lang="en-US" sz="2000">
                <a:solidFill>
                  <a:srgbClr val="434343"/>
                </a:solidFill>
              </a:rPr>
              <a:t> because, during every split, the tree only needs to decide whether the discount is low:</a:t>
            </a:r>
            <a:endParaRPr sz="2000">
              <a:solidFill>
                <a:srgbClr val="434343"/>
              </a:solidFill>
            </a:endParaRPr>
          </a:p>
          <a:p>
            <a:pPr marL="0" lvl="0" indent="0" algn="l" rtl="0">
              <a:spcBef>
                <a:spcPts val="0"/>
              </a:spcBef>
              <a:spcAft>
                <a:spcPts val="0"/>
              </a:spcAft>
              <a:buClr>
                <a:schemeClr val="dk1"/>
              </a:buClr>
              <a:buSzPts val="1500"/>
              <a:buFont typeface="Arial"/>
              <a:buNone/>
            </a:pPr>
            <a:endParaRPr sz="2000">
              <a:solidFill>
                <a:srgbClr val="434343"/>
              </a:solidFill>
            </a:endParaRPr>
          </a:p>
          <a:p>
            <a:pPr marL="0" lvl="0" indent="0" algn="l" rtl="0">
              <a:spcBef>
                <a:spcPts val="0"/>
              </a:spcBef>
              <a:spcAft>
                <a:spcPts val="0"/>
              </a:spcAft>
              <a:buClr>
                <a:schemeClr val="dk1"/>
              </a:buClr>
              <a:buSzPts val="1500"/>
              <a:buFont typeface="Arial"/>
              <a:buNone/>
            </a:pPr>
            <a:r>
              <a:rPr lang="en-US" sz="2000">
                <a:solidFill>
                  <a:srgbClr val="434343"/>
                </a:solidFill>
              </a:rPr>
              <a:t>Low discount --- no offer --- 180 days (no error)</a:t>
            </a:r>
            <a:endParaRPr sz="2000">
              <a:solidFill>
                <a:srgbClr val="434343"/>
              </a:solidFill>
            </a:endParaRPr>
          </a:p>
          <a:p>
            <a:pPr marL="0" lvl="0" indent="0" algn="l" rtl="0">
              <a:spcBef>
                <a:spcPts val="0"/>
              </a:spcBef>
              <a:spcAft>
                <a:spcPts val="0"/>
              </a:spcAft>
              <a:buNone/>
            </a:pPr>
            <a:r>
              <a:rPr lang="en-US" sz="2000">
                <a:solidFill>
                  <a:srgbClr val="434343"/>
                </a:solidFill>
              </a:rPr>
              <a:t>High discount --- has offer --- predict with some errors</a:t>
            </a:r>
            <a:endParaRPr sz="2000">
              <a:solidFill>
                <a:srgbClr val="434343"/>
              </a:solidFill>
            </a:endParaRPr>
          </a:p>
          <a:p>
            <a:pPr marL="0" lvl="0" indent="0" algn="l" rtl="0">
              <a:spcBef>
                <a:spcPts val="0"/>
              </a:spcBef>
              <a:spcAft>
                <a:spcPts val="0"/>
              </a:spcAft>
              <a:buNone/>
            </a:pPr>
            <a:endParaRPr sz="2000">
              <a:solidFill>
                <a:srgbClr val="434343"/>
              </a:solidFill>
            </a:endParaRPr>
          </a:p>
          <a:p>
            <a:pPr marL="0" lvl="0" indent="0" algn="l" rtl="0">
              <a:spcBef>
                <a:spcPts val="0"/>
              </a:spcBef>
              <a:spcAft>
                <a:spcPts val="0"/>
              </a:spcAft>
              <a:buClr>
                <a:schemeClr val="dk1"/>
              </a:buClr>
              <a:buSzPts val="1500"/>
              <a:buFont typeface="Arial"/>
              <a:buNone/>
            </a:pPr>
            <a:r>
              <a:rPr lang="en-US" sz="2000">
                <a:solidFill>
                  <a:srgbClr val="434343"/>
                </a:solidFill>
              </a:rPr>
              <a:t>In the training data, we have more than 60% no offer observations. The models are highly biased by the negative samples. </a:t>
            </a:r>
            <a:endParaRPr sz="2000">
              <a:solidFill>
                <a:srgbClr val="434343"/>
              </a:solidFill>
            </a:endParaRPr>
          </a:p>
          <a:p>
            <a:pPr marL="0" lvl="0" indent="0" algn="l" rtl="0">
              <a:spcBef>
                <a:spcPts val="0"/>
              </a:spcBef>
              <a:spcAft>
                <a:spcPts val="0"/>
              </a:spcAft>
              <a:buNone/>
            </a:pPr>
            <a:endParaRPr sz="2000">
              <a:solidFill>
                <a:srgbClr val="434343"/>
              </a:solidFill>
            </a:endParaRPr>
          </a:p>
        </p:txBody>
      </p:sp>
      <p:sp>
        <p:nvSpPr>
          <p:cNvPr id="681" name="Google Shape;681;g6c25668923_0_2350"/>
          <p:cNvSpPr/>
          <p:nvPr/>
        </p:nvSpPr>
        <p:spPr>
          <a:xfrm>
            <a:off x="1036900" y="2291350"/>
            <a:ext cx="1024200" cy="3201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g6c25668923_0_2350"/>
          <p:cNvSpPr txBox="1"/>
          <p:nvPr/>
        </p:nvSpPr>
        <p:spPr>
          <a:xfrm>
            <a:off x="8676004" y="6116675"/>
            <a:ext cx="3594600" cy="662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200" b="1">
                <a:solidFill>
                  <a:srgbClr val="FF0000"/>
                </a:solidFill>
              </a:rPr>
              <a:t>Hard to handle!!</a:t>
            </a:r>
            <a:endParaRPr sz="2200" b="1">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g6c25668923_0_2382"/>
          <p:cNvSpPr txBox="1"/>
          <p:nvPr/>
        </p:nvSpPr>
        <p:spPr>
          <a:xfrm>
            <a:off x="4063650" y="221100"/>
            <a:ext cx="40647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2400" b="1">
                <a:solidFill>
                  <a:srgbClr val="F17F42"/>
                </a:solidFill>
              </a:rPr>
              <a:t>K means with Clusters = 2</a:t>
            </a:r>
            <a:endParaRPr sz="2400" b="1">
              <a:solidFill>
                <a:srgbClr val="F17F42"/>
              </a:solidFill>
            </a:endParaRPr>
          </a:p>
        </p:txBody>
      </p:sp>
      <p:pic>
        <p:nvPicPr>
          <p:cNvPr id="689" name="Google Shape;689;g6c25668923_0_2382"/>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690" name="Google Shape;690;g6c25668923_0_2382"/>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691" name="Google Shape;691;g6c25668923_0_2382"/>
          <p:cNvGraphicFramePr/>
          <p:nvPr/>
        </p:nvGraphicFramePr>
        <p:xfrm>
          <a:off x="1270000" y="2667000"/>
          <a:ext cx="9651975" cy="1600080"/>
        </p:xfrm>
        <a:graphic>
          <a:graphicData uri="http://schemas.openxmlformats.org/drawingml/2006/table">
            <a:tbl>
              <a:tblPr>
                <a:noFill/>
                <a:tableStyleId>{53E06426-3BFE-4A12-B9DF-F03BA6211E9E}</a:tableStyleId>
              </a:tblPr>
              <a:tblGrid>
                <a:gridCol w="3217325">
                  <a:extLst>
                    <a:ext uri="{9D8B030D-6E8A-4147-A177-3AD203B41FA5}">
                      <a16:colId xmlns:a16="http://schemas.microsoft.com/office/drawing/2014/main" val="20000"/>
                    </a:ext>
                  </a:extLst>
                </a:gridCol>
                <a:gridCol w="3217325">
                  <a:extLst>
                    <a:ext uri="{9D8B030D-6E8A-4147-A177-3AD203B41FA5}">
                      <a16:colId xmlns:a16="http://schemas.microsoft.com/office/drawing/2014/main" val="20001"/>
                    </a:ext>
                  </a:extLst>
                </a:gridCol>
                <a:gridCol w="3217325">
                  <a:extLst>
                    <a:ext uri="{9D8B030D-6E8A-4147-A177-3AD203B41FA5}">
                      <a16:colId xmlns:a16="http://schemas.microsoft.com/office/drawing/2014/main" val="20002"/>
                    </a:ext>
                  </a:extLst>
                </a:gridCol>
              </a:tblGrid>
              <a:tr h="508000">
                <a:tc>
                  <a:txBody>
                    <a:bodyPr/>
                    <a:lstStyle/>
                    <a:p>
                      <a:pPr marL="0" lvl="0" indent="0" algn="l" rtl="0">
                        <a:spcBef>
                          <a:spcPts val="0"/>
                        </a:spcBef>
                        <a:spcAft>
                          <a:spcPts val="0"/>
                        </a:spcAft>
                        <a:buNone/>
                      </a:pPr>
                      <a:endParaRPr sz="1900"/>
                    </a:p>
                  </a:txBody>
                  <a:tcPr marL="121900" marR="121900" marT="121900" marB="121900"/>
                </a:tc>
                <a:tc>
                  <a:txBody>
                    <a:bodyPr/>
                    <a:lstStyle/>
                    <a:p>
                      <a:pPr marL="0" lvl="0" indent="0" algn="l" rtl="0">
                        <a:spcBef>
                          <a:spcPts val="0"/>
                        </a:spcBef>
                        <a:spcAft>
                          <a:spcPts val="0"/>
                        </a:spcAft>
                        <a:buNone/>
                      </a:pPr>
                      <a:r>
                        <a:rPr lang="en-US" sz="1900"/>
                        <a:t>offer_or_not=1</a:t>
                      </a:r>
                      <a:endParaRPr sz="1900"/>
                    </a:p>
                  </a:txBody>
                  <a:tcPr marL="121900" marR="121900" marT="121900" marB="121900"/>
                </a:tc>
                <a:tc>
                  <a:txBody>
                    <a:bodyPr/>
                    <a:lstStyle/>
                    <a:p>
                      <a:pPr marL="0" lvl="0" indent="0" algn="l" rtl="0">
                        <a:spcBef>
                          <a:spcPts val="0"/>
                        </a:spcBef>
                        <a:spcAft>
                          <a:spcPts val="0"/>
                        </a:spcAft>
                        <a:buNone/>
                      </a:pPr>
                      <a:r>
                        <a:rPr lang="en-US" sz="1900">
                          <a:solidFill>
                            <a:schemeClr val="dk1"/>
                          </a:solidFill>
                        </a:rPr>
                        <a:t>offer_or_not=0</a:t>
                      </a:r>
                      <a:endParaRPr sz="1900"/>
                    </a:p>
                  </a:txBody>
                  <a:tcPr marL="121900" marR="121900" marT="121900" marB="121900"/>
                </a:tc>
                <a:extLst>
                  <a:ext uri="{0D108BD9-81ED-4DB2-BD59-A6C34878D82A}">
                    <a16:rowId xmlns:a16="http://schemas.microsoft.com/office/drawing/2014/main" val="10000"/>
                  </a:ext>
                </a:extLst>
              </a:tr>
              <a:tr h="508000">
                <a:tc>
                  <a:txBody>
                    <a:bodyPr/>
                    <a:lstStyle/>
                    <a:p>
                      <a:pPr marL="0" lvl="0" indent="0" algn="l" rtl="0">
                        <a:spcBef>
                          <a:spcPts val="0"/>
                        </a:spcBef>
                        <a:spcAft>
                          <a:spcPts val="0"/>
                        </a:spcAft>
                        <a:buNone/>
                      </a:pPr>
                      <a:r>
                        <a:rPr lang="en-US" sz="1900"/>
                        <a:t>Cluster 1</a:t>
                      </a:r>
                      <a:endParaRPr sz="1900"/>
                    </a:p>
                  </a:txBody>
                  <a:tcPr marL="121900" marR="121900" marT="121900" marB="121900"/>
                </a:tc>
                <a:tc>
                  <a:txBody>
                    <a:bodyPr/>
                    <a:lstStyle/>
                    <a:p>
                      <a:pPr marL="0" lvl="0" indent="0" algn="l" rtl="0">
                        <a:spcBef>
                          <a:spcPts val="0"/>
                        </a:spcBef>
                        <a:spcAft>
                          <a:spcPts val="0"/>
                        </a:spcAft>
                        <a:buNone/>
                      </a:pPr>
                      <a:r>
                        <a:rPr lang="en-US" sz="1900">
                          <a:solidFill>
                            <a:srgbClr val="FF0000"/>
                          </a:solidFill>
                        </a:rPr>
                        <a:t>0.61</a:t>
                      </a:r>
                      <a:endParaRPr sz="1900">
                        <a:solidFill>
                          <a:srgbClr val="FF0000"/>
                        </a:solidFill>
                      </a:endParaRPr>
                    </a:p>
                  </a:txBody>
                  <a:tcPr marL="121900" marR="121900" marT="121900" marB="121900"/>
                </a:tc>
                <a:tc>
                  <a:txBody>
                    <a:bodyPr/>
                    <a:lstStyle/>
                    <a:p>
                      <a:pPr marL="0" lvl="0" indent="0" algn="l" rtl="0">
                        <a:spcBef>
                          <a:spcPts val="0"/>
                        </a:spcBef>
                        <a:spcAft>
                          <a:spcPts val="0"/>
                        </a:spcAft>
                        <a:buNone/>
                      </a:pPr>
                      <a:r>
                        <a:rPr lang="en-US" sz="1900"/>
                        <a:t>0.39</a:t>
                      </a:r>
                      <a:endParaRPr sz="1900"/>
                    </a:p>
                  </a:txBody>
                  <a:tcPr marL="121900" marR="121900" marT="121900" marB="121900"/>
                </a:tc>
                <a:extLst>
                  <a:ext uri="{0D108BD9-81ED-4DB2-BD59-A6C34878D82A}">
                    <a16:rowId xmlns:a16="http://schemas.microsoft.com/office/drawing/2014/main" val="10001"/>
                  </a:ext>
                </a:extLst>
              </a:tr>
              <a:tr h="508000">
                <a:tc>
                  <a:txBody>
                    <a:bodyPr/>
                    <a:lstStyle/>
                    <a:p>
                      <a:pPr marL="0" lvl="0" indent="0" algn="l" rtl="0">
                        <a:spcBef>
                          <a:spcPts val="0"/>
                        </a:spcBef>
                        <a:spcAft>
                          <a:spcPts val="0"/>
                        </a:spcAft>
                        <a:buNone/>
                      </a:pPr>
                      <a:r>
                        <a:rPr lang="en-US" sz="1900"/>
                        <a:t>Cluster 2</a:t>
                      </a:r>
                      <a:endParaRPr sz="1900"/>
                    </a:p>
                  </a:txBody>
                  <a:tcPr marL="121900" marR="121900" marT="121900" marB="121900"/>
                </a:tc>
                <a:tc>
                  <a:txBody>
                    <a:bodyPr/>
                    <a:lstStyle/>
                    <a:p>
                      <a:pPr marL="0" lvl="0" indent="0" algn="l" rtl="0">
                        <a:spcBef>
                          <a:spcPts val="0"/>
                        </a:spcBef>
                        <a:spcAft>
                          <a:spcPts val="0"/>
                        </a:spcAft>
                        <a:buNone/>
                      </a:pPr>
                      <a:r>
                        <a:rPr lang="en-US" sz="1900">
                          <a:solidFill>
                            <a:srgbClr val="FF0000"/>
                          </a:solidFill>
                        </a:rPr>
                        <a:t>0.3</a:t>
                      </a:r>
                      <a:endParaRPr sz="1900">
                        <a:solidFill>
                          <a:srgbClr val="FF0000"/>
                        </a:solidFill>
                      </a:endParaRPr>
                    </a:p>
                  </a:txBody>
                  <a:tcPr marL="121900" marR="121900" marT="121900" marB="121900"/>
                </a:tc>
                <a:tc>
                  <a:txBody>
                    <a:bodyPr/>
                    <a:lstStyle/>
                    <a:p>
                      <a:pPr marL="0" lvl="0" indent="0" algn="l" rtl="0">
                        <a:spcBef>
                          <a:spcPts val="0"/>
                        </a:spcBef>
                        <a:spcAft>
                          <a:spcPts val="0"/>
                        </a:spcAft>
                        <a:buNone/>
                      </a:pPr>
                      <a:r>
                        <a:rPr lang="en-US" sz="1900"/>
                        <a:t>0.7</a:t>
                      </a:r>
                      <a:endParaRPr sz="1900"/>
                    </a:p>
                  </a:txBody>
                  <a:tcPr marL="121900" marR="121900" marT="121900" marB="121900"/>
                </a:tc>
                <a:extLst>
                  <a:ext uri="{0D108BD9-81ED-4DB2-BD59-A6C34878D82A}">
                    <a16:rowId xmlns:a16="http://schemas.microsoft.com/office/drawing/2014/main" val="10002"/>
                  </a:ext>
                </a:extLst>
              </a:tr>
            </a:tbl>
          </a:graphicData>
        </a:graphic>
      </p:graphicFrame>
      <p:sp>
        <p:nvSpPr>
          <p:cNvPr id="692" name="Google Shape;692;g6c25668923_0_2382"/>
          <p:cNvSpPr txBox="1">
            <a:spLocks noGrp="1"/>
          </p:cNvSpPr>
          <p:nvPr>
            <p:ph type="body" idx="4294967295"/>
          </p:nvPr>
        </p:nvSpPr>
        <p:spPr>
          <a:xfrm>
            <a:off x="508350" y="1429150"/>
            <a:ext cx="11024700" cy="46569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200">
                <a:solidFill>
                  <a:srgbClr val="434343"/>
                </a:solidFill>
                <a:latin typeface="Arial"/>
                <a:ea typeface="Arial"/>
                <a:cs typeface="Arial"/>
                <a:sym typeface="Arial"/>
              </a:rPr>
              <a:t>We tried k-means to extract data insight and found an impressive point:</a:t>
            </a:r>
            <a:endParaRPr sz="2200">
              <a:solidFill>
                <a:srgbClr val="434343"/>
              </a:solidFill>
              <a:latin typeface="Arial"/>
              <a:ea typeface="Arial"/>
              <a:cs typeface="Arial"/>
              <a:sym typeface="Arial"/>
            </a:endParaRPr>
          </a:p>
          <a:p>
            <a:pPr marL="0" lvl="0" indent="0" algn="l" rtl="0">
              <a:spcBef>
                <a:spcPts val="640"/>
              </a:spcBef>
              <a:spcAft>
                <a:spcPts val="0"/>
              </a:spcAft>
              <a:buClr>
                <a:schemeClr val="dk1"/>
              </a:buClr>
              <a:buSzPts val="1100"/>
              <a:buFont typeface="Arial"/>
              <a:buNone/>
            </a:pPr>
            <a:r>
              <a:rPr lang="en-US" sz="2200">
                <a:solidFill>
                  <a:srgbClr val="434343"/>
                </a:solidFill>
                <a:latin typeface="Arial"/>
                <a:ea typeface="Arial"/>
                <a:cs typeface="Arial"/>
                <a:sym typeface="Arial"/>
              </a:rPr>
              <a:t>When k=2, the offer_or_not can be divided clearly.  </a:t>
            </a:r>
            <a:endParaRPr sz="2200">
              <a:solidFill>
                <a:srgbClr val="434343"/>
              </a:solidFill>
              <a:latin typeface="Arial"/>
              <a:ea typeface="Arial"/>
              <a:cs typeface="Arial"/>
              <a:sym typeface="Arial"/>
            </a:endParaRPr>
          </a:p>
          <a:p>
            <a:pPr marL="0" lvl="0" indent="0" algn="l" rtl="0">
              <a:spcBef>
                <a:spcPts val="640"/>
              </a:spcBef>
              <a:spcAft>
                <a:spcPts val="0"/>
              </a:spcAft>
              <a:buNone/>
            </a:pPr>
            <a:endParaRPr sz="2200">
              <a:solidFill>
                <a:srgbClr val="434343"/>
              </a:solidFill>
              <a:latin typeface="Arial"/>
              <a:ea typeface="Arial"/>
              <a:cs typeface="Arial"/>
              <a:sym typeface="Arial"/>
            </a:endParaRPr>
          </a:p>
          <a:p>
            <a:pPr marL="0" lvl="0" indent="0" algn="l" rtl="0">
              <a:spcBef>
                <a:spcPts val="640"/>
              </a:spcBef>
              <a:spcAft>
                <a:spcPts val="0"/>
              </a:spcAft>
              <a:buNone/>
            </a:pPr>
            <a:endParaRPr sz="2200">
              <a:solidFill>
                <a:srgbClr val="434343"/>
              </a:solidFill>
              <a:latin typeface="Arial"/>
              <a:ea typeface="Arial"/>
              <a:cs typeface="Arial"/>
              <a:sym typeface="Arial"/>
            </a:endParaRPr>
          </a:p>
          <a:p>
            <a:pPr marL="0" lvl="0" indent="0" algn="l" rtl="0">
              <a:spcBef>
                <a:spcPts val="640"/>
              </a:spcBef>
              <a:spcAft>
                <a:spcPts val="0"/>
              </a:spcAft>
              <a:buNone/>
            </a:pPr>
            <a:endParaRPr sz="2200">
              <a:solidFill>
                <a:srgbClr val="434343"/>
              </a:solidFill>
              <a:latin typeface="Arial"/>
              <a:ea typeface="Arial"/>
              <a:cs typeface="Arial"/>
              <a:sym typeface="Arial"/>
            </a:endParaRPr>
          </a:p>
          <a:p>
            <a:pPr marL="0" lvl="0" indent="0" algn="l" rtl="0">
              <a:spcBef>
                <a:spcPts val="640"/>
              </a:spcBef>
              <a:spcAft>
                <a:spcPts val="0"/>
              </a:spcAft>
              <a:buNone/>
            </a:pPr>
            <a:endParaRPr sz="2200">
              <a:solidFill>
                <a:srgbClr val="434343"/>
              </a:solidFill>
              <a:latin typeface="Arial"/>
              <a:ea typeface="Arial"/>
              <a:cs typeface="Arial"/>
              <a:sym typeface="Arial"/>
            </a:endParaRPr>
          </a:p>
          <a:p>
            <a:pPr marL="0" lvl="0" indent="0" algn="l" rtl="0">
              <a:spcBef>
                <a:spcPts val="640"/>
              </a:spcBef>
              <a:spcAft>
                <a:spcPts val="0"/>
              </a:spcAft>
              <a:buNone/>
            </a:pPr>
            <a:endParaRPr sz="2200">
              <a:solidFill>
                <a:srgbClr val="434343"/>
              </a:solidFill>
              <a:latin typeface="Arial"/>
              <a:ea typeface="Arial"/>
              <a:cs typeface="Arial"/>
              <a:sym typeface="Arial"/>
            </a:endParaRPr>
          </a:p>
          <a:p>
            <a:pPr marL="0" lvl="0" indent="0" algn="l" rtl="0">
              <a:spcBef>
                <a:spcPts val="640"/>
              </a:spcBef>
              <a:spcAft>
                <a:spcPts val="0"/>
              </a:spcAft>
              <a:buNone/>
            </a:pPr>
            <a:endParaRPr sz="2200">
              <a:solidFill>
                <a:srgbClr val="434343"/>
              </a:solidFill>
              <a:latin typeface="Arial"/>
              <a:ea typeface="Arial"/>
              <a:cs typeface="Arial"/>
              <a:sym typeface="Arial"/>
            </a:endParaRPr>
          </a:p>
          <a:p>
            <a:pPr marL="0" lvl="0" indent="0" algn="l" rtl="0">
              <a:spcBef>
                <a:spcPts val="640"/>
              </a:spcBef>
              <a:spcAft>
                <a:spcPts val="0"/>
              </a:spcAft>
              <a:buNone/>
            </a:pPr>
            <a:r>
              <a:rPr lang="en-US" sz="2200">
                <a:solidFill>
                  <a:srgbClr val="434343"/>
                </a:solidFill>
                <a:latin typeface="Arial"/>
                <a:ea typeface="Arial"/>
                <a:cs typeface="Arial"/>
                <a:sym typeface="Arial"/>
              </a:rPr>
              <a:t>How about building 2-step models? </a:t>
            </a:r>
            <a:endParaRPr sz="2200">
              <a:solidFill>
                <a:srgbClr val="434343"/>
              </a:solidFill>
              <a:latin typeface="Arial"/>
              <a:ea typeface="Arial"/>
              <a:cs typeface="Arial"/>
              <a:sym typeface="Arial"/>
            </a:endParaRPr>
          </a:p>
          <a:p>
            <a:pPr marL="0" lvl="0" indent="0" algn="l" rtl="0">
              <a:spcBef>
                <a:spcPts val="640"/>
              </a:spcBef>
              <a:spcAft>
                <a:spcPts val="0"/>
              </a:spcAft>
              <a:buNone/>
            </a:pPr>
            <a:r>
              <a:rPr lang="en-US" sz="2200">
                <a:solidFill>
                  <a:srgbClr val="434343"/>
                </a:solidFill>
                <a:latin typeface="Arial"/>
                <a:ea typeface="Arial"/>
                <a:cs typeface="Arial"/>
                <a:sym typeface="Arial"/>
              </a:rPr>
              <a:t>1st: Predict whether one listing has offer or not?</a:t>
            </a:r>
            <a:endParaRPr sz="2200">
              <a:solidFill>
                <a:srgbClr val="434343"/>
              </a:solidFill>
              <a:latin typeface="Arial"/>
              <a:ea typeface="Arial"/>
              <a:cs typeface="Arial"/>
              <a:sym typeface="Arial"/>
            </a:endParaRPr>
          </a:p>
          <a:p>
            <a:pPr marL="0" lvl="0" indent="0" algn="l" rtl="0">
              <a:spcBef>
                <a:spcPts val="640"/>
              </a:spcBef>
              <a:spcAft>
                <a:spcPts val="0"/>
              </a:spcAft>
              <a:buNone/>
            </a:pPr>
            <a:r>
              <a:rPr lang="en-US" sz="2200">
                <a:solidFill>
                  <a:srgbClr val="434343"/>
                </a:solidFill>
                <a:latin typeface="Arial"/>
                <a:ea typeface="Arial"/>
                <a:cs typeface="Arial"/>
                <a:sym typeface="Arial"/>
              </a:rPr>
              <a:t>2nd: If yes, predict time to get one offer.</a:t>
            </a:r>
            <a:endParaRPr sz="2200">
              <a:solidFill>
                <a:srgbClr val="434343"/>
              </a:solidFill>
              <a:latin typeface="Arial"/>
              <a:ea typeface="Arial"/>
              <a:cs typeface="Arial"/>
              <a:sym typeface="Arial"/>
            </a:endParaRPr>
          </a:p>
        </p:txBody>
      </p:sp>
      <p:pic>
        <p:nvPicPr>
          <p:cNvPr id="693" name="Google Shape;693;g6c25668923_0_2382"/>
          <p:cNvPicPr preferRelativeResize="0"/>
          <p:nvPr/>
        </p:nvPicPr>
        <p:blipFill rotWithShape="1">
          <a:blip r:embed="rId4">
            <a:alphaModFix/>
          </a:blip>
          <a:srcRect t="25439"/>
          <a:stretch/>
        </p:blipFill>
        <p:spPr>
          <a:xfrm>
            <a:off x="7323900" y="4471550"/>
            <a:ext cx="3709500" cy="170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p:nvPr/>
        </p:nvSpPr>
        <p:spPr>
          <a:xfrm>
            <a:off x="1614324" y="1796800"/>
            <a:ext cx="21273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666666"/>
                </a:solidFill>
              </a:rPr>
              <a:t>Client Overview</a:t>
            </a:r>
            <a:endParaRPr b="1">
              <a:solidFill>
                <a:srgbClr val="666666"/>
              </a:solidFill>
            </a:endParaRPr>
          </a:p>
        </p:txBody>
      </p:sp>
      <p:sp>
        <p:nvSpPr>
          <p:cNvPr id="154" name="Google Shape;154;p10"/>
          <p:cNvSpPr/>
          <p:nvPr/>
        </p:nvSpPr>
        <p:spPr>
          <a:xfrm>
            <a:off x="1614325" y="2199175"/>
            <a:ext cx="4587300" cy="10671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1600"/>
              </a:spcAft>
              <a:buSzPts val="1100"/>
              <a:buNone/>
            </a:pPr>
            <a:r>
              <a:rPr lang="en-US" sz="2000">
                <a:solidFill>
                  <a:srgbClr val="595959"/>
                </a:solidFill>
              </a:rPr>
              <a:t>Roofstock provides a transparent and efficient marketplace for single-family home investments.</a:t>
            </a:r>
            <a:endParaRPr sz="2000">
              <a:solidFill>
                <a:srgbClr val="131313"/>
              </a:solidFill>
            </a:endParaRPr>
          </a:p>
        </p:txBody>
      </p:sp>
      <p:grpSp>
        <p:nvGrpSpPr>
          <p:cNvPr id="155" name="Google Shape;155;p10"/>
          <p:cNvGrpSpPr/>
          <p:nvPr/>
        </p:nvGrpSpPr>
        <p:grpSpPr>
          <a:xfrm>
            <a:off x="609606" y="1785722"/>
            <a:ext cx="864096" cy="864096"/>
            <a:chOff x="6600056" y="2276872"/>
            <a:chExt cx="864096" cy="864096"/>
          </a:xfrm>
        </p:grpSpPr>
        <p:sp>
          <p:nvSpPr>
            <p:cNvPr id="156" name="Google Shape;156;p10"/>
            <p:cNvSpPr/>
            <p:nvPr/>
          </p:nvSpPr>
          <p:spPr>
            <a:xfrm>
              <a:off x="6600056" y="2276872"/>
              <a:ext cx="864096" cy="864096"/>
            </a:xfrm>
            <a:prstGeom prst="ellipse">
              <a:avLst/>
            </a:prstGeom>
            <a:solidFill>
              <a:srgbClr val="53575A"/>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7" name="Google Shape;157;p10"/>
            <p:cNvPicPr preferRelativeResize="0"/>
            <p:nvPr/>
          </p:nvPicPr>
          <p:blipFill rotWithShape="1">
            <a:blip r:embed="rId3">
              <a:alphaModFix/>
            </a:blip>
            <a:srcRect/>
            <a:stretch/>
          </p:blipFill>
          <p:spPr>
            <a:xfrm>
              <a:off x="6683474" y="2342911"/>
              <a:ext cx="697260" cy="697260"/>
            </a:xfrm>
            <a:prstGeom prst="rect">
              <a:avLst/>
            </a:prstGeom>
            <a:noFill/>
            <a:ln>
              <a:noFill/>
            </a:ln>
          </p:spPr>
        </p:pic>
      </p:grpSp>
      <p:grpSp>
        <p:nvGrpSpPr>
          <p:cNvPr id="158" name="Google Shape;158;p10"/>
          <p:cNvGrpSpPr/>
          <p:nvPr/>
        </p:nvGrpSpPr>
        <p:grpSpPr>
          <a:xfrm>
            <a:off x="609606" y="3801946"/>
            <a:ext cx="864096" cy="864096"/>
            <a:chOff x="6600056" y="4293096"/>
            <a:chExt cx="864096" cy="864096"/>
          </a:xfrm>
        </p:grpSpPr>
        <p:sp>
          <p:nvSpPr>
            <p:cNvPr id="159" name="Google Shape;159;p10"/>
            <p:cNvSpPr/>
            <p:nvPr/>
          </p:nvSpPr>
          <p:spPr>
            <a:xfrm>
              <a:off x="6600056" y="4293096"/>
              <a:ext cx="864096" cy="864096"/>
            </a:xfrm>
            <a:prstGeom prst="ellipse">
              <a:avLst/>
            </a:prstGeom>
            <a:solidFill>
              <a:srgbClr val="F17F4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10"/>
            <p:cNvPicPr preferRelativeResize="0"/>
            <p:nvPr/>
          </p:nvPicPr>
          <p:blipFill rotWithShape="1">
            <a:blip r:embed="rId4">
              <a:alphaModFix/>
            </a:blip>
            <a:srcRect/>
            <a:stretch/>
          </p:blipFill>
          <p:spPr>
            <a:xfrm>
              <a:off x="6660654" y="4365104"/>
              <a:ext cx="720080" cy="720080"/>
            </a:xfrm>
            <a:prstGeom prst="rect">
              <a:avLst/>
            </a:prstGeom>
            <a:noFill/>
            <a:ln>
              <a:noFill/>
            </a:ln>
          </p:spPr>
        </p:pic>
      </p:grpSp>
      <p:sp>
        <p:nvSpPr>
          <p:cNvPr id="161" name="Google Shape;161;p10"/>
          <p:cNvSpPr txBox="1"/>
          <p:nvPr/>
        </p:nvSpPr>
        <p:spPr>
          <a:xfrm>
            <a:off x="1614319" y="3896075"/>
            <a:ext cx="2600400" cy="4002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1600"/>
              </a:spcAft>
              <a:buClr>
                <a:schemeClr val="dk1"/>
              </a:buClr>
              <a:buSzPts val="1100"/>
              <a:buFont typeface="Arial"/>
              <a:buNone/>
            </a:pPr>
            <a:r>
              <a:rPr lang="en-US" sz="2000" b="1">
                <a:solidFill>
                  <a:srgbClr val="595959"/>
                </a:solidFill>
              </a:rPr>
              <a:t>Business Goal</a:t>
            </a:r>
            <a:endParaRPr sz="2000"/>
          </a:p>
        </p:txBody>
      </p:sp>
      <p:sp>
        <p:nvSpPr>
          <p:cNvPr id="162" name="Google Shape;162;p10"/>
          <p:cNvSpPr/>
          <p:nvPr/>
        </p:nvSpPr>
        <p:spPr>
          <a:xfrm>
            <a:off x="1429375" y="4296275"/>
            <a:ext cx="4957200" cy="1233900"/>
          </a:xfrm>
          <a:prstGeom prst="rect">
            <a:avLst/>
          </a:prstGeom>
          <a:noFill/>
          <a:ln>
            <a:noFill/>
          </a:ln>
        </p:spPr>
        <p:txBody>
          <a:bodyPr spcFirstLastPara="1" wrap="square" lIns="91425" tIns="45700" rIns="91425" bIns="45700" anchor="t" anchorCtr="0">
            <a:spAutoFit/>
          </a:bodyPr>
          <a:lstStyle/>
          <a:p>
            <a:pPr marL="457200" lvl="0" indent="-355600" algn="l" rtl="0">
              <a:lnSpc>
                <a:spcPct val="115000"/>
              </a:lnSpc>
              <a:spcBef>
                <a:spcPts val="0"/>
              </a:spcBef>
              <a:spcAft>
                <a:spcPts val="0"/>
              </a:spcAft>
              <a:buClr>
                <a:srgbClr val="595959"/>
              </a:buClr>
              <a:buSzPts val="2000"/>
              <a:buChar char="●"/>
            </a:pPr>
            <a:r>
              <a:rPr lang="en-US" sz="2000">
                <a:solidFill>
                  <a:srgbClr val="595959"/>
                </a:solidFill>
              </a:rPr>
              <a:t>Analyze the process of receiving an offer.</a:t>
            </a:r>
            <a:endParaRPr sz="2000">
              <a:solidFill>
                <a:srgbClr val="595959"/>
              </a:solidFill>
            </a:endParaRPr>
          </a:p>
          <a:p>
            <a:pPr marL="457200" lvl="0" indent="-355600" algn="l" rtl="0">
              <a:lnSpc>
                <a:spcPct val="115000"/>
              </a:lnSpc>
              <a:spcBef>
                <a:spcPts val="0"/>
              </a:spcBef>
              <a:spcAft>
                <a:spcPts val="0"/>
              </a:spcAft>
              <a:buClr>
                <a:srgbClr val="595959"/>
              </a:buClr>
              <a:buSzPts val="2000"/>
              <a:buChar char="●"/>
            </a:pPr>
            <a:r>
              <a:rPr lang="en-US" sz="2000">
                <a:solidFill>
                  <a:srgbClr val="595959"/>
                </a:solidFill>
              </a:rPr>
              <a:t>Estimate time to reasonable offer for a particular price.</a:t>
            </a:r>
            <a:endParaRPr sz="2000">
              <a:solidFill>
                <a:schemeClr val="dk1"/>
              </a:solidFill>
            </a:endParaRPr>
          </a:p>
        </p:txBody>
      </p:sp>
      <p:sp>
        <p:nvSpPr>
          <p:cNvPr id="163" name="Google Shape;163;p10"/>
          <p:cNvSpPr txBox="1"/>
          <p:nvPr/>
        </p:nvSpPr>
        <p:spPr>
          <a:xfrm>
            <a:off x="3171500" y="216250"/>
            <a:ext cx="5934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2400" b="1" i="0" u="none" strike="noStrike" cap="none">
                <a:solidFill>
                  <a:srgbClr val="F17F42"/>
                </a:solidFill>
                <a:latin typeface="Arial"/>
                <a:ea typeface="Arial"/>
                <a:cs typeface="Arial"/>
                <a:sym typeface="Arial"/>
              </a:rPr>
              <a:t>Business Background and </a:t>
            </a:r>
            <a:r>
              <a:rPr lang="en-US" sz="2400" b="1">
                <a:solidFill>
                  <a:srgbClr val="F17F42"/>
                </a:solidFill>
              </a:rPr>
              <a:t>P</a:t>
            </a:r>
            <a:r>
              <a:rPr lang="en-US" sz="2400" b="1" i="0" u="none" strike="noStrike" cap="none">
                <a:solidFill>
                  <a:srgbClr val="F17F42"/>
                </a:solidFill>
                <a:latin typeface="Arial"/>
                <a:ea typeface="Arial"/>
                <a:cs typeface="Arial"/>
                <a:sym typeface="Arial"/>
              </a:rPr>
              <a:t>roject Goal</a:t>
            </a:r>
            <a:endParaRPr sz="2400" b="1" i="0" u="none" strike="noStrike" cap="none">
              <a:solidFill>
                <a:srgbClr val="000000"/>
              </a:solidFill>
              <a:latin typeface="Arial"/>
              <a:ea typeface="Arial"/>
              <a:cs typeface="Arial"/>
              <a:sym typeface="Arial"/>
            </a:endParaRPr>
          </a:p>
        </p:txBody>
      </p:sp>
      <p:sp>
        <p:nvSpPr>
          <p:cNvPr id="164" name="Google Shape;164;p10"/>
          <p:cNvSpPr/>
          <p:nvPr/>
        </p:nvSpPr>
        <p:spPr>
          <a:xfrm>
            <a:off x="5482782" y="9054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10"/>
          <p:cNvSpPr/>
          <p:nvPr/>
        </p:nvSpPr>
        <p:spPr>
          <a:xfrm>
            <a:off x="6647726" y="1443650"/>
            <a:ext cx="5121900" cy="4614000"/>
          </a:xfrm>
          <a:prstGeom prst="roundRect">
            <a:avLst>
              <a:gd name="adj" fmla="val 5379"/>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6" name="Google Shape;166;p10"/>
          <p:cNvPicPr preferRelativeResize="0"/>
          <p:nvPr/>
        </p:nvPicPr>
        <p:blipFill rotWithShape="1">
          <a:blip r:embed="rId5">
            <a:alphaModFix/>
          </a:blip>
          <a:srcRect/>
          <a:stretch/>
        </p:blipFill>
        <p:spPr>
          <a:xfrm>
            <a:off x="10905525" y="4948852"/>
            <a:ext cx="864100" cy="914699"/>
          </a:xfrm>
          <a:prstGeom prst="rect">
            <a:avLst/>
          </a:prstGeom>
          <a:noFill/>
          <a:ln>
            <a:noFill/>
          </a:ln>
        </p:spPr>
      </p:pic>
      <p:sp>
        <p:nvSpPr>
          <p:cNvPr id="167" name="Google Shape;167;p10"/>
          <p:cNvSpPr/>
          <p:nvPr/>
        </p:nvSpPr>
        <p:spPr>
          <a:xfrm>
            <a:off x="6693175" y="1631150"/>
            <a:ext cx="5031000" cy="4614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a:solidFill>
                  <a:srgbClr val="FFFFFF"/>
                </a:solidFill>
              </a:rPr>
              <a:t>Why this topic is important for RoofStock?</a:t>
            </a:r>
            <a:endParaRPr sz="1800" b="1">
              <a:solidFill>
                <a:srgbClr val="FFFFFF"/>
              </a:solidFill>
            </a:endParaRPr>
          </a:p>
          <a:p>
            <a:pPr marL="0" lvl="0" indent="0" algn="l" rtl="0">
              <a:lnSpc>
                <a:spcPct val="115000"/>
              </a:lnSpc>
              <a:spcBef>
                <a:spcPts val="1600"/>
              </a:spcBef>
              <a:spcAft>
                <a:spcPts val="0"/>
              </a:spcAft>
              <a:buClr>
                <a:schemeClr val="dk1"/>
              </a:buClr>
              <a:buSzPts val="1100"/>
              <a:buFont typeface="Arial"/>
              <a:buNone/>
            </a:pPr>
            <a:r>
              <a:rPr lang="en-US" sz="1800">
                <a:solidFill>
                  <a:srgbClr val="FFFFFF"/>
                </a:solidFill>
              </a:rPr>
              <a:t>This information is equally important for both a potential buyer and the seller. With this information the seller will have an understanding of what she can do to expedite the sale, i.e. reduce the asking price, renovate/remodel some home features, etc. On the other hand, a potential buyer will have an idea of the available time for her to react i.e. to place an offer. Hence, improve the user experience when they are doing SFH investment.</a:t>
            </a:r>
            <a:endParaRPr sz="1800">
              <a:solidFill>
                <a:srgbClr val="FFFFFF"/>
              </a:solidFill>
            </a:endParaRPr>
          </a:p>
          <a:p>
            <a:pPr marL="0" marR="0" lvl="0" indent="0" algn="l" rtl="0">
              <a:spcBef>
                <a:spcPts val="1600"/>
              </a:spcBef>
              <a:spcAft>
                <a:spcPts val="0"/>
              </a:spcAft>
              <a:buNone/>
            </a:pPr>
            <a:endParaRPr sz="1600">
              <a:solidFill>
                <a:schemeClr val="lt1"/>
              </a:solidFill>
            </a:endParaRPr>
          </a:p>
        </p:txBody>
      </p:sp>
      <p:pic>
        <p:nvPicPr>
          <p:cNvPr id="168" name="Google Shape;168;p10"/>
          <p:cNvPicPr preferRelativeResize="0"/>
          <p:nvPr/>
        </p:nvPicPr>
        <p:blipFill rotWithShape="1">
          <a:blip r:embed="rId6">
            <a:alphaModFix/>
          </a:blip>
          <a:srcRect/>
          <a:stretch/>
        </p:blipFill>
        <p:spPr>
          <a:xfrm>
            <a:off x="-6" y="-85950"/>
            <a:ext cx="2297637" cy="923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pic>
        <p:nvPicPr>
          <p:cNvPr id="698" name="Google Shape;698;g6c25668923_0_2386"/>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699" name="Google Shape;699;g6c25668923_0_2386"/>
          <p:cNvSpPr txBox="1"/>
          <p:nvPr/>
        </p:nvSpPr>
        <p:spPr>
          <a:xfrm>
            <a:off x="2227675" y="221100"/>
            <a:ext cx="8224800" cy="836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100"/>
              <a:buNone/>
            </a:pPr>
            <a:r>
              <a:rPr lang="en-US" sz="2400" b="1">
                <a:solidFill>
                  <a:srgbClr val="F17F42"/>
                </a:solidFill>
              </a:rPr>
              <a:t>2-Step Model</a:t>
            </a:r>
            <a:br>
              <a:rPr lang="en-US" sz="2400" b="1">
                <a:solidFill>
                  <a:srgbClr val="F17F42"/>
                </a:solidFill>
              </a:rPr>
            </a:br>
            <a:r>
              <a:rPr lang="en-US" sz="2400" b="1">
                <a:solidFill>
                  <a:srgbClr val="F17F42"/>
                </a:solidFill>
              </a:rPr>
              <a:t>Step 1: Classifier for </a:t>
            </a:r>
            <a:r>
              <a:rPr lang="en-US" sz="2400" b="1" i="1">
                <a:solidFill>
                  <a:srgbClr val="F17F42"/>
                </a:solidFill>
              </a:rPr>
              <a:t>OFFER_OR_NOT</a:t>
            </a:r>
            <a:endParaRPr sz="2400" b="1" i="1">
              <a:solidFill>
                <a:srgbClr val="F17F42"/>
              </a:solidFill>
            </a:endParaRPr>
          </a:p>
        </p:txBody>
      </p:sp>
      <p:sp>
        <p:nvSpPr>
          <p:cNvPr id="700" name="Google Shape;700;g6c25668923_0_2386"/>
          <p:cNvSpPr/>
          <p:nvPr/>
        </p:nvSpPr>
        <p:spPr>
          <a:xfrm>
            <a:off x="5558982" y="10578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1" name="Google Shape;701;g6c25668923_0_2386"/>
          <p:cNvSpPr txBox="1">
            <a:spLocks noGrp="1"/>
          </p:cNvSpPr>
          <p:nvPr>
            <p:ph type="body" idx="1"/>
          </p:nvPr>
        </p:nvSpPr>
        <p:spPr>
          <a:xfrm>
            <a:off x="562050" y="1117413"/>
            <a:ext cx="11776500" cy="7452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200">
                <a:latin typeface="Arial"/>
                <a:ea typeface="Arial"/>
                <a:cs typeface="Arial"/>
                <a:sym typeface="Arial"/>
              </a:rPr>
              <a:t>In this part, we use </a:t>
            </a:r>
            <a:r>
              <a:rPr lang="en-US" sz="2200" b="1">
                <a:latin typeface="Arial"/>
                <a:ea typeface="Arial"/>
                <a:cs typeface="Arial"/>
                <a:sym typeface="Arial"/>
              </a:rPr>
              <a:t>ALL</a:t>
            </a:r>
            <a:r>
              <a:rPr lang="en-US" sz="2200">
                <a:latin typeface="Arial"/>
                <a:ea typeface="Arial"/>
                <a:cs typeface="Arial"/>
                <a:sym typeface="Arial"/>
              </a:rPr>
              <a:t> the records to be our training data. From k-means, we assume that our training data has strong power in predicting </a:t>
            </a:r>
            <a:r>
              <a:rPr lang="en-US" sz="2200" i="1">
                <a:latin typeface="Arial"/>
                <a:ea typeface="Arial"/>
                <a:cs typeface="Arial"/>
                <a:sym typeface="Arial"/>
              </a:rPr>
              <a:t>OFFER_OR_NOT.</a:t>
            </a:r>
            <a:endParaRPr sz="2200">
              <a:latin typeface="Arial"/>
              <a:ea typeface="Arial"/>
              <a:cs typeface="Arial"/>
              <a:sym typeface="Arial"/>
            </a:endParaRPr>
          </a:p>
          <a:p>
            <a:pPr marL="0" lvl="0" indent="0" algn="l" rtl="0">
              <a:spcBef>
                <a:spcPts val="640"/>
              </a:spcBef>
              <a:spcAft>
                <a:spcPts val="0"/>
              </a:spcAft>
              <a:buNone/>
            </a:pPr>
            <a:endParaRPr sz="2200">
              <a:latin typeface="Arial"/>
              <a:ea typeface="Arial"/>
              <a:cs typeface="Arial"/>
              <a:sym typeface="Arial"/>
            </a:endParaRPr>
          </a:p>
          <a:p>
            <a:pPr marL="0" lvl="0" indent="0" algn="l" rtl="0">
              <a:spcBef>
                <a:spcPts val="640"/>
              </a:spcBef>
              <a:spcAft>
                <a:spcPts val="0"/>
              </a:spcAft>
              <a:buNone/>
            </a:pPr>
            <a:endParaRPr sz="2200">
              <a:latin typeface="Arial"/>
              <a:ea typeface="Arial"/>
              <a:cs typeface="Arial"/>
              <a:sym typeface="Arial"/>
            </a:endParaRPr>
          </a:p>
          <a:p>
            <a:pPr marL="0" lvl="0" indent="0" algn="l" rtl="0">
              <a:spcBef>
                <a:spcPts val="640"/>
              </a:spcBef>
              <a:spcAft>
                <a:spcPts val="0"/>
              </a:spcAft>
              <a:buNone/>
            </a:pPr>
            <a:endParaRPr sz="2200">
              <a:latin typeface="Arial"/>
              <a:ea typeface="Arial"/>
              <a:cs typeface="Arial"/>
              <a:sym typeface="Arial"/>
            </a:endParaRPr>
          </a:p>
        </p:txBody>
      </p:sp>
      <p:graphicFrame>
        <p:nvGraphicFramePr>
          <p:cNvPr id="702" name="Google Shape;702;g6c25668923_0_2386"/>
          <p:cNvGraphicFramePr/>
          <p:nvPr/>
        </p:nvGraphicFramePr>
        <p:xfrm>
          <a:off x="1138650" y="3791025"/>
          <a:ext cx="9652125" cy="2423000"/>
        </p:xfrm>
        <a:graphic>
          <a:graphicData uri="http://schemas.openxmlformats.org/drawingml/2006/table">
            <a:tbl>
              <a:tblPr>
                <a:noFill/>
                <a:tableStyleId>{53E06426-3BFE-4A12-B9DF-F03BA6211E9E}</a:tableStyleId>
              </a:tblPr>
              <a:tblGrid>
                <a:gridCol w="1378875">
                  <a:extLst>
                    <a:ext uri="{9D8B030D-6E8A-4147-A177-3AD203B41FA5}">
                      <a16:colId xmlns:a16="http://schemas.microsoft.com/office/drawing/2014/main" val="20000"/>
                    </a:ext>
                  </a:extLst>
                </a:gridCol>
                <a:gridCol w="1378875">
                  <a:extLst>
                    <a:ext uri="{9D8B030D-6E8A-4147-A177-3AD203B41FA5}">
                      <a16:colId xmlns:a16="http://schemas.microsoft.com/office/drawing/2014/main" val="20001"/>
                    </a:ext>
                  </a:extLst>
                </a:gridCol>
                <a:gridCol w="1378875">
                  <a:extLst>
                    <a:ext uri="{9D8B030D-6E8A-4147-A177-3AD203B41FA5}">
                      <a16:colId xmlns:a16="http://schemas.microsoft.com/office/drawing/2014/main" val="20002"/>
                    </a:ext>
                  </a:extLst>
                </a:gridCol>
                <a:gridCol w="1378875">
                  <a:extLst>
                    <a:ext uri="{9D8B030D-6E8A-4147-A177-3AD203B41FA5}">
                      <a16:colId xmlns:a16="http://schemas.microsoft.com/office/drawing/2014/main" val="20003"/>
                    </a:ext>
                  </a:extLst>
                </a:gridCol>
                <a:gridCol w="1378875">
                  <a:extLst>
                    <a:ext uri="{9D8B030D-6E8A-4147-A177-3AD203B41FA5}">
                      <a16:colId xmlns:a16="http://schemas.microsoft.com/office/drawing/2014/main" val="20004"/>
                    </a:ext>
                  </a:extLst>
                </a:gridCol>
                <a:gridCol w="1378875">
                  <a:extLst>
                    <a:ext uri="{9D8B030D-6E8A-4147-A177-3AD203B41FA5}">
                      <a16:colId xmlns:a16="http://schemas.microsoft.com/office/drawing/2014/main" val="20005"/>
                    </a:ext>
                  </a:extLst>
                </a:gridCol>
                <a:gridCol w="1378875">
                  <a:extLst>
                    <a:ext uri="{9D8B030D-6E8A-4147-A177-3AD203B41FA5}">
                      <a16:colId xmlns:a16="http://schemas.microsoft.com/office/drawing/2014/main" val="20006"/>
                    </a:ext>
                  </a:extLst>
                </a:gridCol>
              </a:tblGrid>
              <a:tr h="508000">
                <a:tc>
                  <a:txBody>
                    <a:bodyPr/>
                    <a:lstStyle/>
                    <a:p>
                      <a:pPr marL="0" lvl="0" indent="0" algn="l" rtl="0">
                        <a:spcBef>
                          <a:spcPts val="0"/>
                        </a:spcBef>
                        <a:spcAft>
                          <a:spcPts val="0"/>
                        </a:spcAft>
                        <a:buNone/>
                      </a:pPr>
                      <a:endParaRPr/>
                    </a:p>
                  </a:txBody>
                  <a:tcPr marL="121900" marR="121900" marT="121900" marB="121900"/>
                </a:tc>
                <a:tc>
                  <a:txBody>
                    <a:bodyPr/>
                    <a:lstStyle/>
                    <a:p>
                      <a:pPr marL="0" lvl="0" indent="0" algn="l" rtl="0">
                        <a:spcBef>
                          <a:spcPts val="0"/>
                        </a:spcBef>
                        <a:spcAft>
                          <a:spcPts val="0"/>
                        </a:spcAft>
                        <a:buNone/>
                      </a:pPr>
                      <a:r>
                        <a:rPr lang="en-US" sz="1900"/>
                        <a:t>Logistic</a:t>
                      </a:r>
                      <a:endParaRPr sz="1900"/>
                    </a:p>
                  </a:txBody>
                  <a:tcPr marL="121900" marR="121900" marT="121900" marB="121900"/>
                </a:tc>
                <a:tc>
                  <a:txBody>
                    <a:bodyPr/>
                    <a:lstStyle/>
                    <a:p>
                      <a:pPr marL="0" lvl="0" indent="0" algn="l" rtl="0">
                        <a:spcBef>
                          <a:spcPts val="0"/>
                        </a:spcBef>
                        <a:spcAft>
                          <a:spcPts val="0"/>
                        </a:spcAft>
                        <a:buNone/>
                      </a:pPr>
                      <a:r>
                        <a:rPr lang="en-US" sz="1900"/>
                        <a:t>KNN</a:t>
                      </a:r>
                      <a:endParaRPr sz="1900"/>
                    </a:p>
                  </a:txBody>
                  <a:tcPr marL="121900" marR="121900" marT="121900" marB="121900"/>
                </a:tc>
                <a:tc>
                  <a:txBody>
                    <a:bodyPr/>
                    <a:lstStyle/>
                    <a:p>
                      <a:pPr marL="0" lvl="0" indent="0" algn="l" rtl="0">
                        <a:spcBef>
                          <a:spcPts val="0"/>
                        </a:spcBef>
                        <a:spcAft>
                          <a:spcPts val="0"/>
                        </a:spcAft>
                        <a:buNone/>
                      </a:pPr>
                      <a:r>
                        <a:rPr lang="en-US" sz="1900"/>
                        <a:t>SVC</a:t>
                      </a:r>
                      <a:endParaRPr sz="1900"/>
                    </a:p>
                  </a:txBody>
                  <a:tcPr marL="121900" marR="121900" marT="121900" marB="121900"/>
                </a:tc>
                <a:tc>
                  <a:txBody>
                    <a:bodyPr/>
                    <a:lstStyle/>
                    <a:p>
                      <a:pPr marL="0" lvl="0" indent="0" algn="l" rtl="0">
                        <a:spcBef>
                          <a:spcPts val="0"/>
                        </a:spcBef>
                        <a:spcAft>
                          <a:spcPts val="0"/>
                        </a:spcAft>
                        <a:buNone/>
                      </a:pPr>
                      <a:r>
                        <a:rPr lang="en-US" sz="1900"/>
                        <a:t>XGBoost</a:t>
                      </a:r>
                      <a:endParaRPr sz="1900"/>
                    </a:p>
                  </a:txBody>
                  <a:tcPr marL="121900" marR="121900" marT="121900" marB="121900"/>
                </a:tc>
                <a:tc>
                  <a:txBody>
                    <a:bodyPr/>
                    <a:lstStyle/>
                    <a:p>
                      <a:pPr marL="0" lvl="0" indent="0" algn="l" rtl="0">
                        <a:spcBef>
                          <a:spcPts val="0"/>
                        </a:spcBef>
                        <a:spcAft>
                          <a:spcPts val="0"/>
                        </a:spcAft>
                        <a:buNone/>
                      </a:pPr>
                      <a:r>
                        <a:rPr lang="en-US" sz="1900"/>
                        <a:t>Random Forest</a:t>
                      </a:r>
                      <a:endParaRPr sz="1900"/>
                    </a:p>
                  </a:txBody>
                  <a:tcPr marL="121900" marR="121900" marT="121900" marB="121900"/>
                </a:tc>
                <a:tc>
                  <a:txBody>
                    <a:bodyPr/>
                    <a:lstStyle/>
                    <a:p>
                      <a:pPr marL="0" lvl="0" indent="0" algn="l" rtl="0">
                        <a:spcBef>
                          <a:spcPts val="0"/>
                        </a:spcBef>
                        <a:spcAft>
                          <a:spcPts val="0"/>
                        </a:spcAft>
                        <a:buNone/>
                      </a:pPr>
                      <a:r>
                        <a:rPr lang="en-US" sz="1900"/>
                        <a:t>Baseline</a:t>
                      </a:r>
                      <a:endParaRPr sz="1900"/>
                    </a:p>
                  </a:txBody>
                  <a:tcPr marL="121900" marR="121900" marT="121900" marB="121900"/>
                </a:tc>
                <a:extLst>
                  <a:ext uri="{0D108BD9-81ED-4DB2-BD59-A6C34878D82A}">
                    <a16:rowId xmlns:a16="http://schemas.microsoft.com/office/drawing/2014/main" val="10000"/>
                  </a:ext>
                </a:extLst>
              </a:tr>
              <a:tr h="508000">
                <a:tc>
                  <a:txBody>
                    <a:bodyPr/>
                    <a:lstStyle/>
                    <a:p>
                      <a:pPr marL="0" lvl="0" indent="0" algn="l" rtl="0">
                        <a:spcBef>
                          <a:spcPts val="0"/>
                        </a:spcBef>
                        <a:spcAft>
                          <a:spcPts val="0"/>
                        </a:spcAft>
                        <a:buNone/>
                      </a:pPr>
                      <a:r>
                        <a:rPr lang="en-US" sz="1900"/>
                        <a:t>Accuracy</a:t>
                      </a:r>
                      <a:endParaRPr sz="1900"/>
                    </a:p>
                  </a:txBody>
                  <a:tcPr marL="121900" marR="121900" marT="121900" marB="121900"/>
                </a:tc>
                <a:tc>
                  <a:txBody>
                    <a:bodyPr/>
                    <a:lstStyle/>
                    <a:p>
                      <a:pPr marL="0" lvl="0" indent="0" algn="l" rtl="0">
                        <a:spcBef>
                          <a:spcPts val="0"/>
                        </a:spcBef>
                        <a:spcAft>
                          <a:spcPts val="0"/>
                        </a:spcAft>
                        <a:buNone/>
                      </a:pPr>
                      <a:r>
                        <a:rPr lang="en-US" sz="1900"/>
                        <a:t>0.69</a:t>
                      </a:r>
                      <a:endParaRPr sz="1900"/>
                    </a:p>
                  </a:txBody>
                  <a:tcPr marL="121900" marR="121900" marT="121900" marB="121900"/>
                </a:tc>
                <a:tc>
                  <a:txBody>
                    <a:bodyPr/>
                    <a:lstStyle/>
                    <a:p>
                      <a:pPr marL="0" lvl="0" indent="0" algn="l" rtl="0">
                        <a:spcBef>
                          <a:spcPts val="0"/>
                        </a:spcBef>
                        <a:spcAft>
                          <a:spcPts val="0"/>
                        </a:spcAft>
                        <a:buNone/>
                      </a:pPr>
                      <a:r>
                        <a:rPr lang="en-US" sz="1900"/>
                        <a:t>0.91</a:t>
                      </a:r>
                      <a:endParaRPr sz="1900"/>
                    </a:p>
                  </a:txBody>
                  <a:tcPr marL="121900" marR="121900" marT="121900" marB="121900"/>
                </a:tc>
                <a:tc>
                  <a:txBody>
                    <a:bodyPr/>
                    <a:lstStyle/>
                    <a:p>
                      <a:pPr marL="0" lvl="0" indent="0" algn="l" rtl="0">
                        <a:spcBef>
                          <a:spcPts val="0"/>
                        </a:spcBef>
                        <a:spcAft>
                          <a:spcPts val="0"/>
                        </a:spcAft>
                        <a:buNone/>
                      </a:pPr>
                      <a:r>
                        <a:rPr lang="en-US" sz="1900"/>
                        <a:t>0.76</a:t>
                      </a:r>
                      <a:endParaRPr sz="1900"/>
                    </a:p>
                  </a:txBody>
                  <a:tcPr marL="121900" marR="121900" marT="121900" marB="121900"/>
                </a:tc>
                <a:tc>
                  <a:txBody>
                    <a:bodyPr/>
                    <a:lstStyle/>
                    <a:p>
                      <a:pPr marL="0" lvl="0" indent="0" algn="l" rtl="0">
                        <a:spcBef>
                          <a:spcPts val="0"/>
                        </a:spcBef>
                        <a:spcAft>
                          <a:spcPts val="0"/>
                        </a:spcAft>
                        <a:buNone/>
                      </a:pPr>
                      <a:r>
                        <a:rPr lang="en-US" sz="1900"/>
                        <a:t>0.81</a:t>
                      </a:r>
                      <a:endParaRPr sz="1900"/>
                    </a:p>
                  </a:txBody>
                  <a:tcPr marL="121900" marR="121900" marT="121900" marB="121900"/>
                </a:tc>
                <a:tc>
                  <a:txBody>
                    <a:bodyPr/>
                    <a:lstStyle/>
                    <a:p>
                      <a:pPr marL="0" lvl="0" indent="0" algn="l" rtl="0">
                        <a:spcBef>
                          <a:spcPts val="0"/>
                        </a:spcBef>
                        <a:spcAft>
                          <a:spcPts val="0"/>
                        </a:spcAft>
                        <a:buNone/>
                      </a:pPr>
                      <a:r>
                        <a:rPr lang="en-US" sz="1900" b="1">
                          <a:solidFill>
                            <a:srgbClr val="FF0000"/>
                          </a:solidFill>
                        </a:rPr>
                        <a:t>0.989</a:t>
                      </a:r>
                      <a:endParaRPr sz="1900" b="1">
                        <a:solidFill>
                          <a:srgbClr val="FF0000"/>
                        </a:solidFill>
                      </a:endParaRPr>
                    </a:p>
                  </a:txBody>
                  <a:tcPr marL="121900" marR="121900" marT="121900" marB="121900"/>
                </a:tc>
                <a:tc>
                  <a:txBody>
                    <a:bodyPr/>
                    <a:lstStyle/>
                    <a:p>
                      <a:pPr marL="0" lvl="0" indent="0" algn="l" rtl="0">
                        <a:spcBef>
                          <a:spcPts val="0"/>
                        </a:spcBef>
                        <a:spcAft>
                          <a:spcPts val="0"/>
                        </a:spcAft>
                        <a:buNone/>
                      </a:pPr>
                      <a:r>
                        <a:rPr lang="en-US" sz="1900"/>
                        <a:t>0.63</a:t>
                      </a:r>
                      <a:endParaRPr sz="1900"/>
                    </a:p>
                  </a:txBody>
                  <a:tcPr marL="121900" marR="121900" marT="121900" marB="121900"/>
                </a:tc>
                <a:extLst>
                  <a:ext uri="{0D108BD9-81ED-4DB2-BD59-A6C34878D82A}">
                    <a16:rowId xmlns:a16="http://schemas.microsoft.com/office/drawing/2014/main" val="10001"/>
                  </a:ext>
                </a:extLst>
              </a:tr>
              <a:tr h="508000">
                <a:tc>
                  <a:txBody>
                    <a:bodyPr/>
                    <a:lstStyle/>
                    <a:p>
                      <a:pPr marL="0" lvl="0" indent="0" algn="l" rtl="0">
                        <a:spcBef>
                          <a:spcPts val="0"/>
                        </a:spcBef>
                        <a:spcAft>
                          <a:spcPts val="0"/>
                        </a:spcAft>
                        <a:buNone/>
                      </a:pPr>
                      <a:r>
                        <a:rPr lang="en-US" sz="1900"/>
                        <a:t>AUC</a:t>
                      </a:r>
                      <a:endParaRPr sz="1900"/>
                    </a:p>
                  </a:txBody>
                  <a:tcPr marL="121900" marR="121900" marT="121900" marB="121900"/>
                </a:tc>
                <a:tc>
                  <a:txBody>
                    <a:bodyPr/>
                    <a:lstStyle/>
                    <a:p>
                      <a:pPr marL="0" lvl="0" indent="0" algn="l" rtl="0">
                        <a:spcBef>
                          <a:spcPts val="0"/>
                        </a:spcBef>
                        <a:spcAft>
                          <a:spcPts val="0"/>
                        </a:spcAft>
                        <a:buNone/>
                      </a:pPr>
                      <a:r>
                        <a:rPr lang="en-US" sz="1900"/>
                        <a:t>0.67</a:t>
                      </a:r>
                      <a:endParaRPr sz="1900">
                        <a:solidFill>
                          <a:srgbClr val="FF0000"/>
                        </a:solidFill>
                      </a:endParaRPr>
                    </a:p>
                  </a:txBody>
                  <a:tcPr marL="121900" marR="121900" marT="121900" marB="121900"/>
                </a:tc>
                <a:tc>
                  <a:txBody>
                    <a:bodyPr/>
                    <a:lstStyle/>
                    <a:p>
                      <a:pPr marL="0" lvl="0" indent="0" algn="l" rtl="0">
                        <a:spcBef>
                          <a:spcPts val="0"/>
                        </a:spcBef>
                        <a:spcAft>
                          <a:spcPts val="0"/>
                        </a:spcAft>
                        <a:buNone/>
                      </a:pPr>
                      <a:r>
                        <a:rPr lang="en-US" sz="1900"/>
                        <a:t>0.89</a:t>
                      </a:r>
                      <a:endParaRPr sz="1900"/>
                    </a:p>
                  </a:txBody>
                  <a:tcPr marL="121900" marR="121900" marT="121900" marB="121900"/>
                </a:tc>
                <a:tc>
                  <a:txBody>
                    <a:bodyPr/>
                    <a:lstStyle/>
                    <a:p>
                      <a:pPr marL="0" lvl="0" indent="0" algn="l" rtl="0">
                        <a:spcBef>
                          <a:spcPts val="0"/>
                        </a:spcBef>
                        <a:spcAft>
                          <a:spcPts val="0"/>
                        </a:spcAft>
                        <a:buNone/>
                      </a:pPr>
                      <a:r>
                        <a:rPr lang="en-US" sz="1900"/>
                        <a:t>0.63</a:t>
                      </a:r>
                      <a:endParaRPr sz="1900"/>
                    </a:p>
                  </a:txBody>
                  <a:tcPr marL="121900" marR="121900" marT="121900" marB="121900"/>
                </a:tc>
                <a:tc>
                  <a:txBody>
                    <a:bodyPr/>
                    <a:lstStyle/>
                    <a:p>
                      <a:pPr marL="0" lvl="0" indent="0" algn="l" rtl="0">
                        <a:spcBef>
                          <a:spcPts val="0"/>
                        </a:spcBef>
                        <a:spcAft>
                          <a:spcPts val="0"/>
                        </a:spcAft>
                        <a:buNone/>
                      </a:pPr>
                      <a:r>
                        <a:rPr lang="en-US" sz="1900"/>
                        <a:t>0.79</a:t>
                      </a:r>
                      <a:endParaRPr sz="1900"/>
                    </a:p>
                  </a:txBody>
                  <a:tcPr marL="121900" marR="121900" marT="121900" marB="121900"/>
                </a:tc>
                <a:tc>
                  <a:txBody>
                    <a:bodyPr/>
                    <a:lstStyle/>
                    <a:p>
                      <a:pPr marL="0" lvl="0" indent="0" algn="l" rtl="0">
                        <a:spcBef>
                          <a:spcPts val="0"/>
                        </a:spcBef>
                        <a:spcAft>
                          <a:spcPts val="0"/>
                        </a:spcAft>
                        <a:buNone/>
                      </a:pPr>
                      <a:r>
                        <a:rPr lang="en-US" sz="1900" b="1">
                          <a:solidFill>
                            <a:srgbClr val="FF0000"/>
                          </a:solidFill>
                        </a:rPr>
                        <a:t>0.989</a:t>
                      </a:r>
                      <a:endParaRPr sz="1900" b="1">
                        <a:solidFill>
                          <a:srgbClr val="FF0000"/>
                        </a:solidFill>
                      </a:endParaRPr>
                    </a:p>
                  </a:txBody>
                  <a:tcPr marL="121900" marR="121900" marT="121900" marB="121900"/>
                </a:tc>
                <a:tc>
                  <a:txBody>
                    <a:bodyPr/>
                    <a:lstStyle/>
                    <a:p>
                      <a:pPr marL="0" lvl="0" indent="0" algn="l" rtl="0">
                        <a:spcBef>
                          <a:spcPts val="0"/>
                        </a:spcBef>
                        <a:spcAft>
                          <a:spcPts val="0"/>
                        </a:spcAft>
                        <a:buNone/>
                      </a:pPr>
                      <a:r>
                        <a:rPr lang="en-US" sz="1900"/>
                        <a:t>0.5</a:t>
                      </a:r>
                      <a:endParaRPr sz="1900"/>
                    </a:p>
                  </a:txBody>
                  <a:tcPr marL="121900" marR="121900" marT="121900" marB="121900"/>
                </a:tc>
                <a:extLst>
                  <a:ext uri="{0D108BD9-81ED-4DB2-BD59-A6C34878D82A}">
                    <a16:rowId xmlns:a16="http://schemas.microsoft.com/office/drawing/2014/main" val="10002"/>
                  </a:ext>
                </a:extLst>
              </a:tr>
              <a:tr h="508000">
                <a:tc>
                  <a:txBody>
                    <a:bodyPr/>
                    <a:lstStyle/>
                    <a:p>
                      <a:pPr marL="0" lvl="0" indent="0" algn="l" rtl="0">
                        <a:spcBef>
                          <a:spcPts val="0"/>
                        </a:spcBef>
                        <a:spcAft>
                          <a:spcPts val="0"/>
                        </a:spcAft>
                        <a:buNone/>
                      </a:pPr>
                      <a:r>
                        <a:rPr lang="en-US" sz="1900"/>
                        <a:t>mAP</a:t>
                      </a:r>
                      <a:endParaRPr sz="1900"/>
                    </a:p>
                  </a:txBody>
                  <a:tcPr marL="121900" marR="121900" marT="121900" marB="121900"/>
                </a:tc>
                <a:tc>
                  <a:txBody>
                    <a:bodyPr/>
                    <a:lstStyle/>
                    <a:p>
                      <a:pPr marL="0" lvl="0" indent="0" algn="l" rtl="0">
                        <a:spcBef>
                          <a:spcPts val="0"/>
                        </a:spcBef>
                        <a:spcAft>
                          <a:spcPts val="0"/>
                        </a:spcAft>
                        <a:buNone/>
                      </a:pPr>
                      <a:r>
                        <a:rPr lang="en-US" sz="1900"/>
                        <a:t>0.34</a:t>
                      </a:r>
                      <a:endParaRPr sz="1900"/>
                    </a:p>
                  </a:txBody>
                  <a:tcPr marL="121900" marR="121900" marT="121900" marB="121900"/>
                </a:tc>
                <a:tc>
                  <a:txBody>
                    <a:bodyPr/>
                    <a:lstStyle/>
                    <a:p>
                      <a:pPr marL="0" lvl="0" indent="0" algn="l" rtl="0">
                        <a:spcBef>
                          <a:spcPts val="0"/>
                        </a:spcBef>
                        <a:spcAft>
                          <a:spcPts val="0"/>
                        </a:spcAft>
                        <a:buNone/>
                      </a:pPr>
                      <a:r>
                        <a:rPr lang="en-US" sz="1900"/>
                        <a:t>0.82</a:t>
                      </a:r>
                      <a:endParaRPr sz="1900"/>
                    </a:p>
                  </a:txBody>
                  <a:tcPr marL="121900" marR="121900" marT="121900" marB="121900"/>
                </a:tc>
                <a:tc>
                  <a:txBody>
                    <a:bodyPr/>
                    <a:lstStyle/>
                    <a:p>
                      <a:pPr marL="0" lvl="0" indent="0" algn="l" rtl="0">
                        <a:spcBef>
                          <a:spcPts val="0"/>
                        </a:spcBef>
                        <a:spcAft>
                          <a:spcPts val="0"/>
                        </a:spcAft>
                        <a:buNone/>
                      </a:pPr>
                      <a:r>
                        <a:rPr lang="en-US" sz="1900"/>
                        <a:t>0.51</a:t>
                      </a:r>
                      <a:endParaRPr sz="1900"/>
                    </a:p>
                  </a:txBody>
                  <a:tcPr marL="121900" marR="121900" marT="121900" marB="121900"/>
                </a:tc>
                <a:tc>
                  <a:txBody>
                    <a:bodyPr/>
                    <a:lstStyle/>
                    <a:p>
                      <a:pPr marL="0" lvl="0" indent="0" algn="l" rtl="0">
                        <a:spcBef>
                          <a:spcPts val="0"/>
                        </a:spcBef>
                        <a:spcAft>
                          <a:spcPts val="0"/>
                        </a:spcAft>
                        <a:buNone/>
                      </a:pPr>
                      <a:r>
                        <a:rPr lang="en-US" sz="1900"/>
                        <a:t>0.65</a:t>
                      </a:r>
                      <a:endParaRPr sz="1900"/>
                    </a:p>
                  </a:txBody>
                  <a:tcPr marL="121900" marR="121900" marT="121900" marB="121900"/>
                </a:tc>
                <a:tc>
                  <a:txBody>
                    <a:bodyPr/>
                    <a:lstStyle/>
                    <a:p>
                      <a:pPr marL="0" lvl="0" indent="0" algn="l" rtl="0">
                        <a:spcBef>
                          <a:spcPts val="0"/>
                        </a:spcBef>
                        <a:spcAft>
                          <a:spcPts val="0"/>
                        </a:spcAft>
                        <a:buNone/>
                      </a:pPr>
                      <a:r>
                        <a:rPr lang="en-US" sz="1900" b="1">
                          <a:solidFill>
                            <a:srgbClr val="FF0000"/>
                          </a:solidFill>
                        </a:rPr>
                        <a:t>0.92</a:t>
                      </a:r>
                      <a:endParaRPr sz="1900" b="1">
                        <a:solidFill>
                          <a:srgbClr val="FF0000"/>
                        </a:solidFill>
                      </a:endParaRPr>
                    </a:p>
                  </a:txBody>
                  <a:tcPr marL="121900" marR="121900" marT="121900" marB="121900"/>
                </a:tc>
                <a:tc>
                  <a:txBody>
                    <a:bodyPr/>
                    <a:lstStyle/>
                    <a:p>
                      <a:pPr marL="0" lvl="0" indent="0" algn="l" rtl="0">
                        <a:spcBef>
                          <a:spcPts val="0"/>
                        </a:spcBef>
                        <a:spcAft>
                          <a:spcPts val="0"/>
                        </a:spcAft>
                        <a:buNone/>
                      </a:pPr>
                      <a:r>
                        <a:rPr lang="en-US" sz="1900"/>
                        <a:t>0.37</a:t>
                      </a:r>
                      <a:endParaRPr sz="1900"/>
                    </a:p>
                  </a:txBody>
                  <a:tcPr marL="121900" marR="121900" marT="121900" marB="121900"/>
                </a:tc>
                <a:extLst>
                  <a:ext uri="{0D108BD9-81ED-4DB2-BD59-A6C34878D82A}">
                    <a16:rowId xmlns:a16="http://schemas.microsoft.com/office/drawing/2014/main" val="10003"/>
                  </a:ext>
                </a:extLst>
              </a:tr>
            </a:tbl>
          </a:graphicData>
        </a:graphic>
      </p:graphicFrame>
      <p:sp>
        <p:nvSpPr>
          <p:cNvPr id="703" name="Google Shape;703;g6c25668923_0_2386"/>
          <p:cNvSpPr txBox="1"/>
          <p:nvPr/>
        </p:nvSpPr>
        <p:spPr>
          <a:xfrm>
            <a:off x="562050" y="2353775"/>
            <a:ext cx="11353200" cy="1075200"/>
          </a:xfrm>
          <a:prstGeom prst="rect">
            <a:avLst/>
          </a:prstGeom>
          <a:noFill/>
          <a:ln>
            <a:noFill/>
          </a:ln>
        </p:spPr>
        <p:txBody>
          <a:bodyPr spcFirstLastPara="1" wrap="square" lIns="91425" tIns="91425" rIns="91425" bIns="91425" anchor="t" anchorCtr="0">
            <a:noAutofit/>
          </a:bodyPr>
          <a:lstStyle/>
          <a:p>
            <a:pPr marL="0" lvl="0" indent="0" algn="l" rtl="0">
              <a:spcBef>
                <a:spcPts val="640"/>
              </a:spcBef>
              <a:spcAft>
                <a:spcPts val="0"/>
              </a:spcAft>
              <a:buClr>
                <a:schemeClr val="dk1"/>
              </a:buClr>
              <a:buSzPts val="1100"/>
              <a:buFont typeface="Arial"/>
              <a:buNone/>
            </a:pPr>
            <a:r>
              <a:rPr lang="en-US" sz="2200">
                <a:solidFill>
                  <a:schemeClr val="dk1"/>
                </a:solidFill>
              </a:rPr>
              <a:t>After tuning hyperparameters (eg: for RF: 10*20*2*10), we got accuracy with cross validation as follows: (imbalanced data, using AUC and mAP as evaluation metrics)</a:t>
            </a:r>
            <a:endParaRPr sz="2200">
              <a:solidFill>
                <a:schemeClr val="dk1"/>
              </a:solidFill>
            </a:endParaRPr>
          </a:p>
          <a:p>
            <a:pPr marL="0" lvl="0" indent="0" algn="l" rtl="0">
              <a:spcBef>
                <a:spcPts val="0"/>
              </a:spcBef>
              <a:spcAft>
                <a:spcPts val="0"/>
              </a:spcAft>
              <a:buNone/>
            </a:pPr>
            <a:endParaRPr sz="22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pic>
        <p:nvPicPr>
          <p:cNvPr id="709" name="Google Shape;709;g6c25668923_0_2503"/>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710" name="Google Shape;710;g6c25668923_0_2503"/>
          <p:cNvSpPr txBox="1"/>
          <p:nvPr/>
        </p:nvSpPr>
        <p:spPr>
          <a:xfrm>
            <a:off x="3329250" y="221100"/>
            <a:ext cx="55335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2400" b="1">
                <a:solidFill>
                  <a:srgbClr val="F17F42"/>
                </a:solidFill>
              </a:rPr>
              <a:t>Feature Importance for Sanity Check</a:t>
            </a:r>
            <a:endParaRPr sz="2400" b="1" i="1">
              <a:solidFill>
                <a:srgbClr val="F17F42"/>
              </a:solidFill>
            </a:endParaRPr>
          </a:p>
        </p:txBody>
      </p:sp>
      <p:sp>
        <p:nvSpPr>
          <p:cNvPr id="711" name="Google Shape;711;g6c25668923_0_2503"/>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2" name="Google Shape;712;g6c25668923_0_2503"/>
          <p:cNvSpPr/>
          <p:nvPr/>
        </p:nvSpPr>
        <p:spPr>
          <a:xfrm>
            <a:off x="2989300" y="1551775"/>
            <a:ext cx="6226800" cy="2421300"/>
          </a:xfrm>
          <a:prstGeom prst="rect">
            <a:avLst/>
          </a:prstGeom>
          <a:solidFill>
            <a:srgbClr val="F17F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3" name="Google Shape;713;g6c25668923_0_2503"/>
          <p:cNvSpPr txBox="1"/>
          <p:nvPr/>
        </p:nvSpPr>
        <p:spPr>
          <a:xfrm>
            <a:off x="8382600" y="3198300"/>
            <a:ext cx="833400" cy="762900"/>
          </a:xfrm>
          <a:prstGeom prst="rect">
            <a:avLst/>
          </a:prstGeom>
          <a:solidFill>
            <a:srgbClr val="F3F3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666666"/>
                </a:solidFill>
                <a:latin typeface="Arial"/>
                <a:ea typeface="Arial"/>
                <a:cs typeface="Arial"/>
                <a:sym typeface="Arial"/>
              </a:rPr>
              <a:t>01</a:t>
            </a:r>
            <a:endParaRPr sz="2800">
              <a:solidFill>
                <a:srgbClr val="666666"/>
              </a:solidFill>
              <a:latin typeface="Arial"/>
              <a:ea typeface="Arial"/>
              <a:cs typeface="Arial"/>
              <a:sym typeface="Arial"/>
            </a:endParaRPr>
          </a:p>
        </p:txBody>
      </p:sp>
      <p:sp>
        <p:nvSpPr>
          <p:cNvPr id="714" name="Google Shape;714;g6c25668923_0_2503"/>
          <p:cNvSpPr txBox="1"/>
          <p:nvPr/>
        </p:nvSpPr>
        <p:spPr>
          <a:xfrm>
            <a:off x="8448426" y="3973073"/>
            <a:ext cx="767700" cy="762900"/>
          </a:xfrm>
          <a:prstGeom prst="rect">
            <a:avLst/>
          </a:prstGeom>
          <a:solidFill>
            <a:srgbClr val="F17F4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53575A"/>
                </a:solidFill>
                <a:latin typeface="Arial"/>
                <a:ea typeface="Arial"/>
                <a:cs typeface="Arial"/>
                <a:sym typeface="Arial"/>
              </a:rPr>
              <a:t>0</a:t>
            </a:r>
            <a:r>
              <a:rPr lang="en-US" sz="2800">
                <a:solidFill>
                  <a:srgbClr val="53575A"/>
                </a:solidFill>
              </a:rPr>
              <a:t>2</a:t>
            </a:r>
            <a:endParaRPr sz="2800">
              <a:solidFill>
                <a:srgbClr val="53575A"/>
              </a:solidFill>
              <a:latin typeface="Arial"/>
              <a:ea typeface="Arial"/>
              <a:cs typeface="Arial"/>
              <a:sym typeface="Arial"/>
            </a:endParaRPr>
          </a:p>
        </p:txBody>
      </p:sp>
      <p:sp>
        <p:nvSpPr>
          <p:cNvPr id="715" name="Google Shape;715;g6c25668923_0_2503"/>
          <p:cNvSpPr/>
          <p:nvPr/>
        </p:nvSpPr>
        <p:spPr>
          <a:xfrm>
            <a:off x="3054700" y="1897225"/>
            <a:ext cx="5314500" cy="17304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US" sz="2000">
                <a:solidFill>
                  <a:srgbClr val="FFFFFF"/>
                </a:solidFill>
              </a:rPr>
              <a:t>We expect to see those ensemble methods (XGBoost) perform better than KNN, but in our output, KNN performs better. </a:t>
            </a:r>
            <a:endParaRPr sz="2000">
              <a:solidFill>
                <a:srgbClr val="FFFFFF"/>
              </a:solidFill>
            </a:endParaRPr>
          </a:p>
          <a:p>
            <a:pPr marL="0" marR="0" lvl="0" indent="0" algn="l" rtl="0">
              <a:spcBef>
                <a:spcPts val="0"/>
              </a:spcBef>
              <a:spcAft>
                <a:spcPts val="0"/>
              </a:spcAft>
              <a:buNone/>
            </a:pPr>
            <a:endParaRPr sz="2000">
              <a:solidFill>
                <a:srgbClr val="FFFFFF"/>
              </a:solidFill>
            </a:endParaRPr>
          </a:p>
        </p:txBody>
      </p:sp>
      <p:sp>
        <p:nvSpPr>
          <p:cNvPr id="716" name="Google Shape;716;g6c25668923_0_2503"/>
          <p:cNvSpPr/>
          <p:nvPr/>
        </p:nvSpPr>
        <p:spPr>
          <a:xfrm>
            <a:off x="2989300" y="3973075"/>
            <a:ext cx="5445300" cy="2539200"/>
          </a:xfrm>
          <a:prstGeom prst="rect">
            <a:avLst/>
          </a:prstGeom>
          <a:solidFill>
            <a:srgbClr val="F3F3F3"/>
          </a:solid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US" sz="2000">
                <a:solidFill>
                  <a:srgbClr val="434343"/>
                </a:solidFill>
              </a:rPr>
              <a:t>We got a nearly 99% accuracy by random forest because this performance is surprisingly good, so we decide to use feature importance to check whether there are some crucial features we can’t put into the model (just like 180 days and offer price).</a:t>
            </a:r>
            <a:endParaRPr sz="2000">
              <a:solidFill>
                <a:srgbClr val="434343"/>
              </a:solidFill>
            </a:endParaRPr>
          </a:p>
          <a:p>
            <a:pPr marL="0" marR="0" lvl="0" indent="0" algn="l" rtl="0">
              <a:spcBef>
                <a:spcPts val="0"/>
              </a:spcBef>
              <a:spcAft>
                <a:spcPts val="0"/>
              </a:spcAft>
              <a:buNone/>
            </a:pPr>
            <a:endParaRPr sz="2000">
              <a:solidFill>
                <a:srgbClr val="434343"/>
              </a:solidFill>
            </a:endParaRPr>
          </a:p>
        </p:txBody>
      </p:sp>
      <p:sp>
        <p:nvSpPr>
          <p:cNvPr id="717" name="Google Shape;717;g6c25668923_0_2503"/>
          <p:cNvSpPr/>
          <p:nvPr/>
        </p:nvSpPr>
        <p:spPr>
          <a:xfrm>
            <a:off x="8382600" y="4747850"/>
            <a:ext cx="833400" cy="17643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8" name="Google Shape;718;g6c25668923_0_2503"/>
          <p:cNvPicPr preferRelativeResize="0"/>
          <p:nvPr/>
        </p:nvPicPr>
        <p:blipFill>
          <a:blip r:embed="rId4">
            <a:alphaModFix/>
          </a:blip>
          <a:stretch>
            <a:fillRect/>
          </a:stretch>
        </p:blipFill>
        <p:spPr>
          <a:xfrm>
            <a:off x="9393353" y="5106225"/>
            <a:ext cx="1952125" cy="13818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g6c25668923_0_2585"/>
          <p:cNvSpPr txBox="1">
            <a:spLocks noGrp="1"/>
          </p:cNvSpPr>
          <p:nvPr>
            <p:ph type="body" idx="1"/>
          </p:nvPr>
        </p:nvSpPr>
        <p:spPr>
          <a:xfrm>
            <a:off x="554133" y="2048844"/>
            <a:ext cx="15147600" cy="60735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a:p>
            <a:pPr marL="0" lvl="0" indent="0" algn="l" rtl="0">
              <a:spcBef>
                <a:spcPts val="640"/>
              </a:spcBef>
              <a:spcAft>
                <a:spcPts val="0"/>
              </a:spcAft>
              <a:buNone/>
            </a:pPr>
            <a:endParaRPr/>
          </a:p>
        </p:txBody>
      </p:sp>
      <p:sp>
        <p:nvSpPr>
          <p:cNvPr id="724" name="Google Shape;724;g6c25668923_0_2585"/>
          <p:cNvSpPr txBox="1"/>
          <p:nvPr/>
        </p:nvSpPr>
        <p:spPr>
          <a:xfrm>
            <a:off x="5435600" y="1280375"/>
            <a:ext cx="5675700" cy="3685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200">
                <a:solidFill>
                  <a:srgbClr val="434343"/>
                </a:solidFill>
              </a:rPr>
              <a:t>All variables share reasonable amount of importance in the importance plot which means that we did not include some dominant features.</a:t>
            </a:r>
            <a:endParaRPr sz="2200">
              <a:solidFill>
                <a:srgbClr val="434343"/>
              </a:solidFill>
            </a:endParaRPr>
          </a:p>
          <a:p>
            <a:pPr marL="0" lvl="0" indent="0" algn="l" rtl="0">
              <a:spcBef>
                <a:spcPts val="0"/>
              </a:spcBef>
              <a:spcAft>
                <a:spcPts val="0"/>
              </a:spcAft>
              <a:buNone/>
            </a:pPr>
            <a:endParaRPr sz="2200">
              <a:solidFill>
                <a:srgbClr val="434343"/>
              </a:solidFill>
            </a:endParaRPr>
          </a:p>
          <a:p>
            <a:pPr marL="0" lvl="0" indent="0" algn="l" rtl="0">
              <a:spcBef>
                <a:spcPts val="0"/>
              </a:spcBef>
              <a:spcAft>
                <a:spcPts val="0"/>
              </a:spcAft>
              <a:buNone/>
            </a:pPr>
            <a:r>
              <a:rPr lang="en-US" sz="2200">
                <a:solidFill>
                  <a:srgbClr val="434343"/>
                </a:solidFill>
              </a:rPr>
              <a:t>All PCs are all shown on the feature importance chart, indicating that house property features and financial features are very important.</a:t>
            </a:r>
            <a:endParaRPr sz="2200">
              <a:solidFill>
                <a:srgbClr val="434343"/>
              </a:solidFill>
            </a:endParaRPr>
          </a:p>
          <a:p>
            <a:pPr marL="0" lvl="0" indent="0" algn="l" rtl="0">
              <a:spcBef>
                <a:spcPts val="0"/>
              </a:spcBef>
              <a:spcAft>
                <a:spcPts val="0"/>
              </a:spcAft>
              <a:buNone/>
            </a:pPr>
            <a:endParaRPr sz="2200">
              <a:solidFill>
                <a:srgbClr val="434343"/>
              </a:solidFill>
            </a:endParaRPr>
          </a:p>
          <a:p>
            <a:pPr marL="0" lvl="0" indent="0" algn="l" rtl="0">
              <a:spcBef>
                <a:spcPts val="0"/>
              </a:spcBef>
              <a:spcAft>
                <a:spcPts val="0"/>
              </a:spcAft>
              <a:buNone/>
            </a:pPr>
            <a:endParaRPr sz="2200">
              <a:solidFill>
                <a:srgbClr val="434343"/>
              </a:solidFill>
            </a:endParaRPr>
          </a:p>
        </p:txBody>
      </p:sp>
      <p:pic>
        <p:nvPicPr>
          <p:cNvPr id="725" name="Google Shape;725;g6c25668923_0_2585"/>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726" name="Google Shape;726;g6c25668923_0_2585"/>
          <p:cNvSpPr txBox="1"/>
          <p:nvPr/>
        </p:nvSpPr>
        <p:spPr>
          <a:xfrm>
            <a:off x="3329250" y="221100"/>
            <a:ext cx="55335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2400" b="1">
                <a:solidFill>
                  <a:srgbClr val="F17F42"/>
                </a:solidFill>
              </a:rPr>
              <a:t>Feature Importance for Sanity Check</a:t>
            </a:r>
            <a:endParaRPr sz="2400" b="1" i="1">
              <a:solidFill>
                <a:srgbClr val="F17F42"/>
              </a:solidFill>
            </a:endParaRPr>
          </a:p>
        </p:txBody>
      </p:sp>
      <p:sp>
        <p:nvSpPr>
          <p:cNvPr id="727" name="Google Shape;727;g6c25668923_0_2585"/>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28" name="Google Shape;728;g6c25668923_0_2585"/>
          <p:cNvPicPr preferRelativeResize="0"/>
          <p:nvPr/>
        </p:nvPicPr>
        <p:blipFill>
          <a:blip r:embed="rId4">
            <a:alphaModFix/>
          </a:blip>
          <a:stretch>
            <a:fillRect/>
          </a:stretch>
        </p:blipFill>
        <p:spPr>
          <a:xfrm>
            <a:off x="261280" y="913650"/>
            <a:ext cx="5101599" cy="57041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pic>
        <p:nvPicPr>
          <p:cNvPr id="734" name="Google Shape;734;g6c25668923_0_2579"/>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735" name="Google Shape;735;g6c25668923_0_2579"/>
          <p:cNvSpPr txBox="1"/>
          <p:nvPr/>
        </p:nvSpPr>
        <p:spPr>
          <a:xfrm>
            <a:off x="3474750" y="221100"/>
            <a:ext cx="5242500" cy="720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100"/>
              <a:buNone/>
            </a:pPr>
            <a:r>
              <a:rPr lang="en-US" sz="2400" b="1">
                <a:solidFill>
                  <a:srgbClr val="F17F42"/>
                </a:solidFill>
              </a:rPr>
              <a:t>2-Step Model</a:t>
            </a:r>
            <a:endParaRPr sz="2400" b="1">
              <a:solidFill>
                <a:srgbClr val="F17F42"/>
              </a:solidFill>
            </a:endParaRPr>
          </a:p>
          <a:p>
            <a:pPr marL="0" lvl="0" indent="0" algn="l" rtl="0">
              <a:spcBef>
                <a:spcPts val="0"/>
              </a:spcBef>
              <a:spcAft>
                <a:spcPts val="0"/>
              </a:spcAft>
              <a:buSzPts val="1100"/>
              <a:buNone/>
            </a:pPr>
            <a:r>
              <a:rPr lang="en-US" sz="2400" b="1">
                <a:solidFill>
                  <a:srgbClr val="F17F42"/>
                </a:solidFill>
              </a:rPr>
              <a:t>Step 2: Prediction for Time to sell</a:t>
            </a:r>
            <a:endParaRPr sz="2400" b="1">
              <a:solidFill>
                <a:srgbClr val="F17F42"/>
              </a:solidFill>
            </a:endParaRPr>
          </a:p>
        </p:txBody>
      </p:sp>
      <p:sp>
        <p:nvSpPr>
          <p:cNvPr id="736" name="Google Shape;736;g6c25668923_0_2579"/>
          <p:cNvSpPr/>
          <p:nvPr/>
        </p:nvSpPr>
        <p:spPr>
          <a:xfrm>
            <a:off x="5558982" y="9816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7" name="Google Shape;737;g6c25668923_0_2579"/>
          <p:cNvSpPr txBox="1"/>
          <p:nvPr/>
        </p:nvSpPr>
        <p:spPr>
          <a:xfrm>
            <a:off x="1516275" y="1300500"/>
            <a:ext cx="9671100" cy="9234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Clr>
                <a:schemeClr val="dk1"/>
              </a:buClr>
              <a:buSzPts val="1100"/>
              <a:buFont typeface="Arial"/>
              <a:buNone/>
            </a:pPr>
            <a:r>
              <a:rPr lang="en-US" sz="2200">
                <a:solidFill>
                  <a:srgbClr val="434343"/>
                </a:solidFill>
              </a:rPr>
              <a:t>In this part, we only use “has-offer-listing” records to be our training data.</a:t>
            </a:r>
            <a:endParaRPr sz="2200">
              <a:solidFill>
                <a:srgbClr val="434343"/>
              </a:solidFill>
            </a:endParaRPr>
          </a:p>
        </p:txBody>
      </p:sp>
      <p:sp>
        <p:nvSpPr>
          <p:cNvPr id="738" name="Google Shape;738;g6c25668923_0_2579"/>
          <p:cNvSpPr txBox="1"/>
          <p:nvPr/>
        </p:nvSpPr>
        <p:spPr>
          <a:xfrm>
            <a:off x="2218525" y="2610750"/>
            <a:ext cx="8601600" cy="10200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US" sz="2200">
                <a:solidFill>
                  <a:srgbClr val="434343"/>
                </a:solidFill>
              </a:rPr>
              <a:t>It can avoid problems that ‘No offer listings’ have no offer price and offer records.</a:t>
            </a:r>
            <a:endParaRPr sz="2200">
              <a:solidFill>
                <a:srgbClr val="434343"/>
              </a:solidFill>
            </a:endParaRPr>
          </a:p>
          <a:p>
            <a:pPr marL="0" marR="0" lvl="0" indent="0" algn="l" rtl="0">
              <a:spcBef>
                <a:spcPts val="0"/>
              </a:spcBef>
              <a:spcAft>
                <a:spcPts val="0"/>
              </a:spcAft>
              <a:buNone/>
            </a:pPr>
            <a:endParaRPr sz="2200">
              <a:solidFill>
                <a:srgbClr val="434343"/>
              </a:solidFill>
            </a:endParaRPr>
          </a:p>
        </p:txBody>
      </p:sp>
      <p:sp>
        <p:nvSpPr>
          <p:cNvPr id="739" name="Google Shape;739;g6c25668923_0_2579"/>
          <p:cNvSpPr txBox="1"/>
          <p:nvPr/>
        </p:nvSpPr>
        <p:spPr>
          <a:xfrm>
            <a:off x="2218525" y="4099450"/>
            <a:ext cx="8601600" cy="10200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US" sz="2200">
                <a:solidFill>
                  <a:srgbClr val="434343"/>
                </a:solidFill>
              </a:rPr>
              <a:t>The second model is only using for listings with offers(because they already pass the offer_or_not model), so it will not skew the results.</a:t>
            </a:r>
            <a:endParaRPr sz="2200">
              <a:solidFill>
                <a:srgbClr val="434343"/>
              </a:solidFill>
            </a:endParaRPr>
          </a:p>
          <a:p>
            <a:pPr marL="0" marR="0" lvl="0" indent="0" algn="l" rtl="0">
              <a:spcBef>
                <a:spcPts val="0"/>
              </a:spcBef>
              <a:spcAft>
                <a:spcPts val="0"/>
              </a:spcAft>
              <a:buNone/>
            </a:pPr>
            <a:endParaRPr sz="2200">
              <a:solidFill>
                <a:srgbClr val="434343"/>
              </a:solidFill>
            </a:endParaRPr>
          </a:p>
        </p:txBody>
      </p:sp>
      <p:sp>
        <p:nvSpPr>
          <p:cNvPr id="740" name="Google Shape;740;g6c25668923_0_2579"/>
          <p:cNvSpPr/>
          <p:nvPr/>
        </p:nvSpPr>
        <p:spPr>
          <a:xfrm>
            <a:off x="1363870" y="4182574"/>
            <a:ext cx="720000" cy="720000"/>
          </a:xfrm>
          <a:prstGeom prst="ellipse">
            <a:avLst/>
          </a:prstGeom>
          <a:solidFill>
            <a:srgbClr val="F17F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a:solidFill>
                  <a:schemeClr val="lt1"/>
                </a:solidFill>
              </a:rPr>
              <a:t>2</a:t>
            </a:r>
            <a:endParaRPr sz="2200" b="1">
              <a:solidFill>
                <a:schemeClr val="lt1"/>
              </a:solidFill>
            </a:endParaRPr>
          </a:p>
        </p:txBody>
      </p:sp>
      <p:sp>
        <p:nvSpPr>
          <p:cNvPr id="741" name="Google Shape;741;g6c25668923_0_2579"/>
          <p:cNvSpPr/>
          <p:nvPr/>
        </p:nvSpPr>
        <p:spPr>
          <a:xfrm>
            <a:off x="1363865" y="2610740"/>
            <a:ext cx="720000" cy="720000"/>
          </a:xfrm>
          <a:prstGeom prst="ellipse">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a:solidFill>
                  <a:schemeClr val="lt1"/>
                </a:solidFill>
              </a:rPr>
              <a:t>1</a:t>
            </a:r>
            <a:endParaRPr sz="2200" b="1">
              <a:solidFill>
                <a:schemeClr val="lt1"/>
              </a:solidFill>
            </a:endParaRPr>
          </a:p>
        </p:txBody>
      </p:sp>
      <p:pic>
        <p:nvPicPr>
          <p:cNvPr id="742" name="Google Shape;742;g6c25668923_0_2579"/>
          <p:cNvPicPr preferRelativeResize="0"/>
          <p:nvPr/>
        </p:nvPicPr>
        <p:blipFill>
          <a:blip r:embed="rId4">
            <a:alphaModFix/>
          </a:blip>
          <a:stretch>
            <a:fillRect/>
          </a:stretch>
        </p:blipFill>
        <p:spPr>
          <a:xfrm>
            <a:off x="9393353" y="5106225"/>
            <a:ext cx="1952125" cy="13818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pic>
        <p:nvPicPr>
          <p:cNvPr id="748" name="Google Shape;748;g6c25668923_0_2753"/>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749" name="Google Shape;749;g6c25668923_0_2753"/>
          <p:cNvSpPr txBox="1"/>
          <p:nvPr/>
        </p:nvSpPr>
        <p:spPr>
          <a:xfrm>
            <a:off x="2697425" y="221100"/>
            <a:ext cx="6797100" cy="461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100"/>
              <a:buNone/>
            </a:pPr>
            <a:r>
              <a:rPr lang="en-US" sz="2400" b="1">
                <a:solidFill>
                  <a:srgbClr val="F17F42"/>
                </a:solidFill>
              </a:rPr>
              <a:t>2-Step Model</a:t>
            </a:r>
            <a:endParaRPr sz="2400" b="1">
              <a:solidFill>
                <a:srgbClr val="F17F42"/>
              </a:solidFill>
            </a:endParaRPr>
          </a:p>
          <a:p>
            <a:pPr marL="0" lvl="0" indent="0" algn="l" rtl="0">
              <a:spcBef>
                <a:spcPts val="0"/>
              </a:spcBef>
              <a:spcAft>
                <a:spcPts val="0"/>
              </a:spcAft>
              <a:buSzPts val="1100"/>
              <a:buNone/>
            </a:pPr>
            <a:r>
              <a:rPr lang="en-US" sz="2400" b="1">
                <a:solidFill>
                  <a:srgbClr val="F17F42"/>
                </a:solidFill>
              </a:rPr>
              <a:t>Step 2: Models Performance for Time to sell</a:t>
            </a:r>
            <a:endParaRPr sz="2400" b="1">
              <a:solidFill>
                <a:srgbClr val="F17F42"/>
              </a:solidFill>
            </a:endParaRPr>
          </a:p>
        </p:txBody>
      </p:sp>
      <p:sp>
        <p:nvSpPr>
          <p:cNvPr id="750" name="Google Shape;750;g6c25668923_0_2753"/>
          <p:cNvSpPr/>
          <p:nvPr/>
        </p:nvSpPr>
        <p:spPr>
          <a:xfrm>
            <a:off x="5558982" y="10578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1" name="Google Shape;751;g6c25668923_0_2753"/>
          <p:cNvSpPr txBox="1">
            <a:spLocks noGrp="1"/>
          </p:cNvSpPr>
          <p:nvPr>
            <p:ph type="body" idx="4294967295"/>
          </p:nvPr>
        </p:nvSpPr>
        <p:spPr>
          <a:xfrm>
            <a:off x="1123200" y="1635050"/>
            <a:ext cx="9945600" cy="10719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200">
                <a:latin typeface="Arial"/>
                <a:ea typeface="Arial"/>
                <a:cs typeface="Arial"/>
                <a:sym typeface="Arial"/>
              </a:rPr>
              <a:t>After tuning hyperparameters, our MAE with cross validation are as followings:</a:t>
            </a:r>
            <a:endParaRPr sz="2200">
              <a:latin typeface="Arial"/>
              <a:ea typeface="Arial"/>
              <a:cs typeface="Arial"/>
              <a:sym typeface="Arial"/>
            </a:endParaRPr>
          </a:p>
          <a:p>
            <a:pPr marL="0" lvl="0" indent="0" algn="l" rtl="0">
              <a:spcBef>
                <a:spcPts val="640"/>
              </a:spcBef>
              <a:spcAft>
                <a:spcPts val="0"/>
              </a:spcAft>
              <a:buNone/>
            </a:pPr>
            <a:endParaRPr sz="2200">
              <a:latin typeface="Arial"/>
              <a:ea typeface="Arial"/>
              <a:cs typeface="Arial"/>
              <a:sym typeface="Arial"/>
            </a:endParaRPr>
          </a:p>
          <a:p>
            <a:pPr marL="0" lvl="0" indent="0" algn="l" rtl="0">
              <a:spcBef>
                <a:spcPts val="640"/>
              </a:spcBef>
              <a:spcAft>
                <a:spcPts val="0"/>
              </a:spcAft>
              <a:buNone/>
            </a:pPr>
            <a:endParaRPr sz="2200">
              <a:latin typeface="Arial"/>
              <a:ea typeface="Arial"/>
              <a:cs typeface="Arial"/>
              <a:sym typeface="Arial"/>
            </a:endParaRPr>
          </a:p>
        </p:txBody>
      </p:sp>
      <p:graphicFrame>
        <p:nvGraphicFramePr>
          <p:cNvPr id="752" name="Google Shape;752;g6c25668923_0_2753"/>
          <p:cNvGraphicFramePr/>
          <p:nvPr/>
        </p:nvGraphicFramePr>
        <p:xfrm>
          <a:off x="1270000" y="2921000"/>
          <a:ext cx="9652050" cy="1889640"/>
        </p:xfrm>
        <a:graphic>
          <a:graphicData uri="http://schemas.openxmlformats.org/drawingml/2006/table">
            <a:tbl>
              <a:tblPr>
                <a:noFill/>
                <a:tableStyleId>{53E06426-3BFE-4A12-B9DF-F03BA6211E9E}</a:tableStyleId>
              </a:tblPr>
              <a:tblGrid>
                <a:gridCol w="1608675">
                  <a:extLst>
                    <a:ext uri="{9D8B030D-6E8A-4147-A177-3AD203B41FA5}">
                      <a16:colId xmlns:a16="http://schemas.microsoft.com/office/drawing/2014/main" val="20000"/>
                    </a:ext>
                  </a:extLst>
                </a:gridCol>
                <a:gridCol w="1608675">
                  <a:extLst>
                    <a:ext uri="{9D8B030D-6E8A-4147-A177-3AD203B41FA5}">
                      <a16:colId xmlns:a16="http://schemas.microsoft.com/office/drawing/2014/main" val="20001"/>
                    </a:ext>
                  </a:extLst>
                </a:gridCol>
                <a:gridCol w="1608675">
                  <a:extLst>
                    <a:ext uri="{9D8B030D-6E8A-4147-A177-3AD203B41FA5}">
                      <a16:colId xmlns:a16="http://schemas.microsoft.com/office/drawing/2014/main" val="20002"/>
                    </a:ext>
                  </a:extLst>
                </a:gridCol>
                <a:gridCol w="1608675">
                  <a:extLst>
                    <a:ext uri="{9D8B030D-6E8A-4147-A177-3AD203B41FA5}">
                      <a16:colId xmlns:a16="http://schemas.microsoft.com/office/drawing/2014/main" val="20003"/>
                    </a:ext>
                  </a:extLst>
                </a:gridCol>
                <a:gridCol w="1608675">
                  <a:extLst>
                    <a:ext uri="{9D8B030D-6E8A-4147-A177-3AD203B41FA5}">
                      <a16:colId xmlns:a16="http://schemas.microsoft.com/office/drawing/2014/main" val="20004"/>
                    </a:ext>
                  </a:extLst>
                </a:gridCol>
                <a:gridCol w="1608675">
                  <a:extLst>
                    <a:ext uri="{9D8B030D-6E8A-4147-A177-3AD203B41FA5}">
                      <a16:colId xmlns:a16="http://schemas.microsoft.com/office/drawing/2014/main" val="20005"/>
                    </a:ext>
                  </a:extLst>
                </a:gridCol>
              </a:tblGrid>
              <a:tr h="508000">
                <a:tc>
                  <a:txBody>
                    <a:bodyPr/>
                    <a:lstStyle/>
                    <a:p>
                      <a:pPr marL="0" lvl="0" indent="0" algn="l" rtl="0">
                        <a:spcBef>
                          <a:spcPts val="0"/>
                        </a:spcBef>
                        <a:spcAft>
                          <a:spcPts val="0"/>
                        </a:spcAft>
                        <a:buNone/>
                      </a:pPr>
                      <a:endParaRPr/>
                    </a:p>
                  </a:txBody>
                  <a:tcPr marL="121900" marR="121900" marT="121900" marB="121900"/>
                </a:tc>
                <a:tc>
                  <a:txBody>
                    <a:bodyPr/>
                    <a:lstStyle/>
                    <a:p>
                      <a:pPr marL="0" lvl="0" indent="0" algn="l" rtl="0">
                        <a:spcBef>
                          <a:spcPts val="0"/>
                        </a:spcBef>
                        <a:spcAft>
                          <a:spcPts val="0"/>
                        </a:spcAft>
                        <a:buNone/>
                      </a:pPr>
                      <a:r>
                        <a:rPr lang="en-US" sz="1900"/>
                        <a:t>SGD</a:t>
                      </a:r>
                      <a:endParaRPr sz="1900"/>
                    </a:p>
                  </a:txBody>
                  <a:tcPr marL="121900" marR="121900" marT="121900" marB="121900"/>
                </a:tc>
                <a:tc>
                  <a:txBody>
                    <a:bodyPr/>
                    <a:lstStyle/>
                    <a:p>
                      <a:pPr marL="0" lvl="0" indent="0" algn="l" rtl="0">
                        <a:spcBef>
                          <a:spcPts val="0"/>
                        </a:spcBef>
                        <a:spcAft>
                          <a:spcPts val="0"/>
                        </a:spcAft>
                        <a:buNone/>
                      </a:pPr>
                      <a:r>
                        <a:rPr lang="en-US" sz="1900"/>
                        <a:t>Neural Network</a:t>
                      </a:r>
                      <a:endParaRPr sz="1900"/>
                    </a:p>
                  </a:txBody>
                  <a:tcPr marL="121900" marR="121900" marT="121900" marB="121900"/>
                </a:tc>
                <a:tc>
                  <a:txBody>
                    <a:bodyPr/>
                    <a:lstStyle/>
                    <a:p>
                      <a:pPr marL="0" lvl="0" indent="0" algn="l" rtl="0">
                        <a:spcBef>
                          <a:spcPts val="0"/>
                        </a:spcBef>
                        <a:spcAft>
                          <a:spcPts val="0"/>
                        </a:spcAft>
                        <a:buNone/>
                      </a:pPr>
                      <a:r>
                        <a:rPr lang="en-US" sz="1900"/>
                        <a:t>XGBoost</a:t>
                      </a:r>
                      <a:endParaRPr sz="1900"/>
                    </a:p>
                  </a:txBody>
                  <a:tcPr marL="121900" marR="121900" marT="121900" marB="121900"/>
                </a:tc>
                <a:tc>
                  <a:txBody>
                    <a:bodyPr/>
                    <a:lstStyle/>
                    <a:p>
                      <a:pPr marL="0" lvl="0" indent="0" algn="l" rtl="0">
                        <a:spcBef>
                          <a:spcPts val="0"/>
                        </a:spcBef>
                        <a:spcAft>
                          <a:spcPts val="0"/>
                        </a:spcAft>
                        <a:buNone/>
                      </a:pPr>
                      <a:r>
                        <a:rPr lang="en-US" sz="1900"/>
                        <a:t>Random Forest</a:t>
                      </a:r>
                      <a:endParaRPr sz="1900"/>
                    </a:p>
                  </a:txBody>
                  <a:tcPr marL="121900" marR="121900" marT="121900" marB="121900"/>
                </a:tc>
                <a:tc>
                  <a:txBody>
                    <a:bodyPr/>
                    <a:lstStyle/>
                    <a:p>
                      <a:pPr marL="0" lvl="0" indent="0" algn="l" rtl="0">
                        <a:spcBef>
                          <a:spcPts val="0"/>
                        </a:spcBef>
                        <a:spcAft>
                          <a:spcPts val="0"/>
                        </a:spcAft>
                        <a:buNone/>
                      </a:pPr>
                      <a:r>
                        <a:rPr lang="en-US" sz="1900"/>
                        <a:t>LASSO</a:t>
                      </a:r>
                      <a:endParaRPr sz="1900"/>
                    </a:p>
                  </a:txBody>
                  <a:tcPr marL="121900" marR="121900" marT="121900" marB="121900"/>
                </a:tc>
                <a:extLst>
                  <a:ext uri="{0D108BD9-81ED-4DB2-BD59-A6C34878D82A}">
                    <a16:rowId xmlns:a16="http://schemas.microsoft.com/office/drawing/2014/main" val="10000"/>
                  </a:ext>
                </a:extLst>
              </a:tr>
              <a:tr h="508000">
                <a:tc>
                  <a:txBody>
                    <a:bodyPr/>
                    <a:lstStyle/>
                    <a:p>
                      <a:pPr marL="0" lvl="0" indent="0" algn="l" rtl="0">
                        <a:spcBef>
                          <a:spcPts val="0"/>
                        </a:spcBef>
                        <a:spcAft>
                          <a:spcPts val="0"/>
                        </a:spcAft>
                        <a:buNone/>
                      </a:pPr>
                      <a:r>
                        <a:rPr lang="en-US" sz="1900"/>
                        <a:t>MAE</a:t>
                      </a:r>
                      <a:endParaRPr sz="1900"/>
                    </a:p>
                  </a:txBody>
                  <a:tcPr marL="121900" marR="121900" marT="121900" marB="121900"/>
                </a:tc>
                <a:tc>
                  <a:txBody>
                    <a:bodyPr/>
                    <a:lstStyle/>
                    <a:p>
                      <a:pPr marL="0" lvl="0" indent="0" algn="l" rtl="0">
                        <a:spcBef>
                          <a:spcPts val="0"/>
                        </a:spcBef>
                        <a:spcAft>
                          <a:spcPts val="0"/>
                        </a:spcAft>
                        <a:buNone/>
                      </a:pPr>
                      <a:r>
                        <a:rPr lang="en-US" sz="1900"/>
                        <a:t>42.3</a:t>
                      </a:r>
                      <a:endParaRPr sz="1900"/>
                    </a:p>
                  </a:txBody>
                  <a:tcPr marL="121900" marR="121900" marT="121900" marB="121900"/>
                </a:tc>
                <a:tc>
                  <a:txBody>
                    <a:bodyPr/>
                    <a:lstStyle/>
                    <a:p>
                      <a:pPr marL="0" lvl="0" indent="0" algn="l" rtl="0">
                        <a:spcBef>
                          <a:spcPts val="0"/>
                        </a:spcBef>
                        <a:spcAft>
                          <a:spcPts val="0"/>
                        </a:spcAft>
                        <a:buNone/>
                      </a:pPr>
                      <a:r>
                        <a:rPr lang="en-US" sz="1900"/>
                        <a:t>33.5</a:t>
                      </a:r>
                      <a:endParaRPr sz="1900"/>
                    </a:p>
                  </a:txBody>
                  <a:tcPr marL="121900" marR="121900" marT="121900" marB="121900"/>
                </a:tc>
                <a:tc>
                  <a:txBody>
                    <a:bodyPr/>
                    <a:lstStyle/>
                    <a:p>
                      <a:pPr marL="0" lvl="0" indent="0" algn="l" rtl="0">
                        <a:spcBef>
                          <a:spcPts val="0"/>
                        </a:spcBef>
                        <a:spcAft>
                          <a:spcPts val="0"/>
                        </a:spcAft>
                        <a:buNone/>
                      </a:pPr>
                      <a:r>
                        <a:rPr lang="en-US" sz="1900"/>
                        <a:t>23.58</a:t>
                      </a:r>
                      <a:endParaRPr sz="1900"/>
                    </a:p>
                  </a:txBody>
                  <a:tcPr marL="121900" marR="121900" marT="121900" marB="121900"/>
                </a:tc>
                <a:tc>
                  <a:txBody>
                    <a:bodyPr/>
                    <a:lstStyle/>
                    <a:p>
                      <a:pPr marL="0" lvl="0" indent="0" algn="l" rtl="0">
                        <a:spcBef>
                          <a:spcPts val="0"/>
                        </a:spcBef>
                        <a:spcAft>
                          <a:spcPts val="0"/>
                        </a:spcAft>
                        <a:buNone/>
                      </a:pPr>
                      <a:r>
                        <a:rPr lang="en-US" sz="1900" b="1">
                          <a:solidFill>
                            <a:srgbClr val="FF0000"/>
                          </a:solidFill>
                        </a:rPr>
                        <a:t>9.91</a:t>
                      </a:r>
                      <a:endParaRPr sz="1900" b="1">
                        <a:solidFill>
                          <a:srgbClr val="FF0000"/>
                        </a:solidFill>
                      </a:endParaRPr>
                    </a:p>
                  </a:txBody>
                  <a:tcPr marL="121900" marR="121900" marT="121900" marB="121900"/>
                </a:tc>
                <a:tc>
                  <a:txBody>
                    <a:bodyPr/>
                    <a:lstStyle/>
                    <a:p>
                      <a:pPr marL="0" lvl="0" indent="0" algn="l" rtl="0">
                        <a:spcBef>
                          <a:spcPts val="0"/>
                        </a:spcBef>
                        <a:spcAft>
                          <a:spcPts val="0"/>
                        </a:spcAft>
                        <a:buNone/>
                      </a:pPr>
                      <a:r>
                        <a:rPr lang="en-US" sz="1900"/>
                        <a:t>26.9</a:t>
                      </a:r>
                      <a:endParaRPr sz="1900"/>
                    </a:p>
                  </a:txBody>
                  <a:tcPr marL="121900" marR="121900" marT="121900" marB="121900"/>
                </a:tc>
                <a:extLst>
                  <a:ext uri="{0D108BD9-81ED-4DB2-BD59-A6C34878D82A}">
                    <a16:rowId xmlns:a16="http://schemas.microsoft.com/office/drawing/2014/main" val="10001"/>
                  </a:ext>
                </a:extLst>
              </a:tr>
              <a:tr h="508000">
                <a:tc>
                  <a:txBody>
                    <a:bodyPr/>
                    <a:lstStyle/>
                    <a:p>
                      <a:pPr marL="0" lvl="0" indent="0" algn="l" rtl="0">
                        <a:spcBef>
                          <a:spcPts val="0"/>
                        </a:spcBef>
                        <a:spcAft>
                          <a:spcPts val="0"/>
                        </a:spcAft>
                        <a:buNone/>
                      </a:pPr>
                      <a:r>
                        <a:rPr lang="en-US" sz="1900"/>
                        <a:t>MSE</a:t>
                      </a:r>
                      <a:endParaRPr sz="1900"/>
                    </a:p>
                  </a:txBody>
                  <a:tcPr marL="121900" marR="121900" marT="121900" marB="121900"/>
                </a:tc>
                <a:tc>
                  <a:txBody>
                    <a:bodyPr/>
                    <a:lstStyle/>
                    <a:p>
                      <a:pPr marL="0" lvl="0" indent="0" algn="l" rtl="0">
                        <a:spcBef>
                          <a:spcPts val="0"/>
                        </a:spcBef>
                        <a:spcAft>
                          <a:spcPts val="0"/>
                        </a:spcAft>
                        <a:buNone/>
                      </a:pPr>
                      <a:r>
                        <a:rPr lang="en-US" sz="1900"/>
                        <a:t>2615.3</a:t>
                      </a:r>
                      <a:endParaRPr sz="1900"/>
                    </a:p>
                  </a:txBody>
                  <a:tcPr marL="121900" marR="121900" marT="121900" marB="121900"/>
                </a:tc>
                <a:tc>
                  <a:txBody>
                    <a:bodyPr/>
                    <a:lstStyle/>
                    <a:p>
                      <a:pPr marL="0" lvl="0" indent="0" algn="l" rtl="0">
                        <a:spcBef>
                          <a:spcPts val="0"/>
                        </a:spcBef>
                        <a:spcAft>
                          <a:spcPts val="0"/>
                        </a:spcAft>
                        <a:buNone/>
                      </a:pPr>
                      <a:r>
                        <a:rPr lang="en-US" sz="1900"/>
                        <a:t>754.2</a:t>
                      </a:r>
                      <a:endParaRPr sz="1900"/>
                    </a:p>
                  </a:txBody>
                  <a:tcPr marL="121900" marR="121900" marT="121900" marB="121900"/>
                </a:tc>
                <a:tc>
                  <a:txBody>
                    <a:bodyPr/>
                    <a:lstStyle/>
                    <a:p>
                      <a:pPr marL="0" lvl="0" indent="0" algn="l" rtl="0">
                        <a:spcBef>
                          <a:spcPts val="0"/>
                        </a:spcBef>
                        <a:spcAft>
                          <a:spcPts val="0"/>
                        </a:spcAft>
                        <a:buNone/>
                      </a:pPr>
                      <a:r>
                        <a:rPr lang="en-US" sz="1900"/>
                        <a:t>896.09</a:t>
                      </a:r>
                      <a:endParaRPr sz="1900"/>
                    </a:p>
                  </a:txBody>
                  <a:tcPr marL="121900" marR="121900" marT="121900" marB="121900"/>
                </a:tc>
                <a:tc>
                  <a:txBody>
                    <a:bodyPr/>
                    <a:lstStyle/>
                    <a:p>
                      <a:pPr marL="0" lvl="0" indent="0" algn="l" rtl="0">
                        <a:spcBef>
                          <a:spcPts val="0"/>
                        </a:spcBef>
                        <a:spcAft>
                          <a:spcPts val="0"/>
                        </a:spcAft>
                        <a:buNone/>
                      </a:pPr>
                      <a:r>
                        <a:rPr lang="en-US" sz="1900" b="1">
                          <a:solidFill>
                            <a:srgbClr val="FF0000"/>
                          </a:solidFill>
                        </a:rPr>
                        <a:t>308.3</a:t>
                      </a:r>
                      <a:endParaRPr sz="1900" b="1">
                        <a:solidFill>
                          <a:srgbClr val="FF0000"/>
                        </a:solidFill>
                      </a:endParaRPr>
                    </a:p>
                  </a:txBody>
                  <a:tcPr marL="121900" marR="121900" marT="121900" marB="121900"/>
                </a:tc>
                <a:tc>
                  <a:txBody>
                    <a:bodyPr/>
                    <a:lstStyle/>
                    <a:p>
                      <a:pPr marL="0" lvl="0" indent="0" algn="l" rtl="0">
                        <a:spcBef>
                          <a:spcPts val="0"/>
                        </a:spcBef>
                        <a:spcAft>
                          <a:spcPts val="0"/>
                        </a:spcAft>
                        <a:buNone/>
                      </a:pPr>
                      <a:r>
                        <a:rPr lang="en-US" sz="1900"/>
                        <a:t>1187</a:t>
                      </a:r>
                      <a:endParaRPr sz="1900"/>
                    </a:p>
                  </a:txBody>
                  <a:tcPr marL="121900" marR="121900" marT="121900" marB="121900"/>
                </a:tc>
                <a:extLst>
                  <a:ext uri="{0D108BD9-81ED-4DB2-BD59-A6C34878D82A}">
                    <a16:rowId xmlns:a16="http://schemas.microsoft.com/office/drawing/2014/main" val="10002"/>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pic>
        <p:nvPicPr>
          <p:cNvPr id="758" name="Google Shape;758;g6c25668923_0_2913"/>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759" name="Google Shape;759;g6c25668923_0_2913"/>
          <p:cNvSpPr txBox="1"/>
          <p:nvPr/>
        </p:nvSpPr>
        <p:spPr>
          <a:xfrm>
            <a:off x="4725150" y="221100"/>
            <a:ext cx="27417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2400" b="1">
                <a:solidFill>
                  <a:srgbClr val="F17F42"/>
                </a:solidFill>
              </a:rPr>
              <a:t>Survival Analysis</a:t>
            </a:r>
            <a:endParaRPr sz="2400" b="1">
              <a:solidFill>
                <a:srgbClr val="F17F42"/>
              </a:solidFill>
            </a:endParaRPr>
          </a:p>
        </p:txBody>
      </p:sp>
      <p:sp>
        <p:nvSpPr>
          <p:cNvPr id="760" name="Google Shape;760;g6c25668923_0_2913"/>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1" name="Google Shape;761;g6c25668923_0_2913"/>
          <p:cNvSpPr txBox="1">
            <a:spLocks noGrp="1"/>
          </p:cNvSpPr>
          <p:nvPr>
            <p:ph type="body" idx="4294967295"/>
          </p:nvPr>
        </p:nvSpPr>
        <p:spPr>
          <a:xfrm>
            <a:off x="892275" y="1078625"/>
            <a:ext cx="8003100" cy="923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200">
                <a:solidFill>
                  <a:srgbClr val="434343"/>
                </a:solidFill>
                <a:latin typeface="Arial"/>
                <a:ea typeface="Arial"/>
                <a:cs typeface="Arial"/>
                <a:sym typeface="Arial"/>
              </a:rPr>
              <a:t>To let model know record changings are from different days:</a:t>
            </a:r>
            <a:endParaRPr sz="2200">
              <a:solidFill>
                <a:srgbClr val="434343"/>
              </a:solidFill>
              <a:latin typeface="Arial"/>
              <a:ea typeface="Arial"/>
              <a:cs typeface="Arial"/>
              <a:sym typeface="Arial"/>
            </a:endParaRPr>
          </a:p>
          <a:p>
            <a:pPr marL="0" lvl="0" indent="0" algn="l" rtl="0">
              <a:spcBef>
                <a:spcPts val="640"/>
              </a:spcBef>
              <a:spcAft>
                <a:spcPts val="0"/>
              </a:spcAft>
              <a:buNone/>
            </a:pPr>
            <a:endParaRPr sz="2200">
              <a:solidFill>
                <a:srgbClr val="434343"/>
              </a:solidFill>
              <a:latin typeface="Arial"/>
              <a:ea typeface="Arial"/>
              <a:cs typeface="Arial"/>
              <a:sym typeface="Arial"/>
            </a:endParaRPr>
          </a:p>
          <a:p>
            <a:pPr marL="0" lvl="0" indent="0" algn="l" rtl="0">
              <a:spcBef>
                <a:spcPts val="640"/>
              </a:spcBef>
              <a:spcAft>
                <a:spcPts val="0"/>
              </a:spcAft>
              <a:buNone/>
            </a:pPr>
            <a:endParaRPr sz="2200">
              <a:solidFill>
                <a:srgbClr val="434343"/>
              </a:solidFill>
              <a:latin typeface="Arial"/>
              <a:ea typeface="Arial"/>
              <a:cs typeface="Arial"/>
              <a:sym typeface="Arial"/>
            </a:endParaRPr>
          </a:p>
          <a:p>
            <a:pPr marL="0" lvl="0" indent="0" algn="l" rtl="0">
              <a:spcBef>
                <a:spcPts val="640"/>
              </a:spcBef>
              <a:spcAft>
                <a:spcPts val="0"/>
              </a:spcAft>
              <a:buNone/>
            </a:pPr>
            <a:endParaRPr sz="2200">
              <a:solidFill>
                <a:srgbClr val="434343"/>
              </a:solidFill>
              <a:latin typeface="Arial"/>
              <a:ea typeface="Arial"/>
              <a:cs typeface="Arial"/>
              <a:sym typeface="Arial"/>
            </a:endParaRPr>
          </a:p>
        </p:txBody>
      </p:sp>
      <p:graphicFrame>
        <p:nvGraphicFramePr>
          <p:cNvPr id="762" name="Google Shape;762;g6c25668923_0_2913"/>
          <p:cNvGraphicFramePr/>
          <p:nvPr/>
        </p:nvGraphicFramePr>
        <p:xfrm>
          <a:off x="892283" y="1880125"/>
          <a:ext cx="10534750" cy="4728425"/>
        </p:xfrm>
        <a:graphic>
          <a:graphicData uri="http://schemas.openxmlformats.org/drawingml/2006/table">
            <a:tbl>
              <a:tblPr>
                <a:noFill/>
                <a:tableStyleId>{53E06426-3BFE-4A12-B9DF-F03BA6211E9E}</a:tableStyleId>
              </a:tblPr>
              <a:tblGrid>
                <a:gridCol w="1013800">
                  <a:extLst>
                    <a:ext uri="{9D8B030D-6E8A-4147-A177-3AD203B41FA5}">
                      <a16:colId xmlns:a16="http://schemas.microsoft.com/office/drawing/2014/main" val="20000"/>
                    </a:ext>
                  </a:extLst>
                </a:gridCol>
                <a:gridCol w="1595925">
                  <a:extLst>
                    <a:ext uri="{9D8B030D-6E8A-4147-A177-3AD203B41FA5}">
                      <a16:colId xmlns:a16="http://schemas.microsoft.com/office/drawing/2014/main" val="20001"/>
                    </a:ext>
                  </a:extLst>
                </a:gridCol>
                <a:gridCol w="1705075">
                  <a:extLst>
                    <a:ext uri="{9D8B030D-6E8A-4147-A177-3AD203B41FA5}">
                      <a16:colId xmlns:a16="http://schemas.microsoft.com/office/drawing/2014/main" val="20002"/>
                    </a:ext>
                  </a:extLst>
                </a:gridCol>
                <a:gridCol w="1632300">
                  <a:extLst>
                    <a:ext uri="{9D8B030D-6E8A-4147-A177-3AD203B41FA5}">
                      <a16:colId xmlns:a16="http://schemas.microsoft.com/office/drawing/2014/main" val="20003"/>
                    </a:ext>
                  </a:extLst>
                </a:gridCol>
                <a:gridCol w="1650500">
                  <a:extLst>
                    <a:ext uri="{9D8B030D-6E8A-4147-A177-3AD203B41FA5}">
                      <a16:colId xmlns:a16="http://schemas.microsoft.com/office/drawing/2014/main" val="20004"/>
                    </a:ext>
                  </a:extLst>
                </a:gridCol>
                <a:gridCol w="1395850">
                  <a:extLst>
                    <a:ext uri="{9D8B030D-6E8A-4147-A177-3AD203B41FA5}">
                      <a16:colId xmlns:a16="http://schemas.microsoft.com/office/drawing/2014/main" val="20005"/>
                    </a:ext>
                  </a:extLst>
                </a:gridCol>
                <a:gridCol w="1541300">
                  <a:extLst>
                    <a:ext uri="{9D8B030D-6E8A-4147-A177-3AD203B41FA5}">
                      <a16:colId xmlns:a16="http://schemas.microsoft.com/office/drawing/2014/main" val="20006"/>
                    </a:ext>
                  </a:extLst>
                </a:gridCol>
              </a:tblGrid>
              <a:tr h="1191925">
                <a:tc>
                  <a:txBody>
                    <a:bodyPr/>
                    <a:lstStyle/>
                    <a:p>
                      <a:pPr marL="0" lvl="0" indent="0" algn="l" rtl="0">
                        <a:spcBef>
                          <a:spcPts val="0"/>
                        </a:spcBef>
                        <a:spcAft>
                          <a:spcPts val="0"/>
                        </a:spcAft>
                        <a:buNone/>
                      </a:pPr>
                      <a:endParaRPr sz="1900"/>
                    </a:p>
                  </a:txBody>
                  <a:tcPr marL="121900" marR="121900" marT="121900" marB="121900"/>
                </a:tc>
                <a:tc>
                  <a:txBody>
                    <a:bodyPr/>
                    <a:lstStyle/>
                    <a:p>
                      <a:pPr marL="0" lvl="0" indent="0" algn="l" rtl="0">
                        <a:spcBef>
                          <a:spcPts val="0"/>
                        </a:spcBef>
                        <a:spcAft>
                          <a:spcPts val="0"/>
                        </a:spcAft>
                        <a:buNone/>
                      </a:pPr>
                      <a:r>
                        <a:rPr lang="en-US" sz="1900"/>
                        <a:t>LISTING_ID</a:t>
                      </a:r>
                      <a:endParaRPr sz="1900"/>
                    </a:p>
                  </a:txBody>
                  <a:tcPr marL="121900" marR="121900" marT="121900" marB="121900"/>
                </a:tc>
                <a:tc>
                  <a:txBody>
                    <a:bodyPr/>
                    <a:lstStyle/>
                    <a:p>
                      <a:pPr marL="0" lvl="0" indent="0" algn="l" rtl="0">
                        <a:spcBef>
                          <a:spcPts val="0"/>
                        </a:spcBef>
                        <a:spcAft>
                          <a:spcPts val="0"/>
                        </a:spcAft>
                        <a:buNone/>
                      </a:pPr>
                      <a:r>
                        <a:rPr lang="en-US" sz="1900"/>
                        <a:t>LIST_PRICE</a:t>
                      </a:r>
                      <a:endParaRPr sz="1900"/>
                    </a:p>
                  </a:txBody>
                  <a:tcPr marL="121900" marR="121900" marT="121900" marB="121900"/>
                </a:tc>
                <a:tc>
                  <a:txBody>
                    <a:bodyPr/>
                    <a:lstStyle/>
                    <a:p>
                      <a:pPr marL="0" lvl="0" indent="0" algn="l" rtl="0">
                        <a:spcBef>
                          <a:spcPts val="0"/>
                        </a:spcBef>
                        <a:spcAft>
                          <a:spcPts val="0"/>
                        </a:spcAft>
                        <a:buNone/>
                      </a:pPr>
                      <a:r>
                        <a:rPr lang="en-US" sz="1900"/>
                        <a:t>DIFF_DAYS</a:t>
                      </a:r>
                      <a:endParaRPr sz="1900"/>
                    </a:p>
                  </a:txBody>
                  <a:tcPr marL="121900" marR="121900" marT="121900" marB="121900"/>
                </a:tc>
                <a:tc>
                  <a:txBody>
                    <a:bodyPr/>
                    <a:lstStyle/>
                    <a:p>
                      <a:pPr marL="0" lvl="0" indent="0" algn="l" rtl="0">
                        <a:spcBef>
                          <a:spcPts val="0"/>
                        </a:spcBef>
                        <a:spcAft>
                          <a:spcPts val="0"/>
                        </a:spcAft>
                        <a:buNone/>
                      </a:pPr>
                      <a:r>
                        <a:rPr lang="en-US" sz="1900"/>
                        <a:t>OFFER_OR_NOT</a:t>
                      </a:r>
                      <a:endParaRPr sz="1900"/>
                    </a:p>
                  </a:txBody>
                  <a:tcPr marL="121900" marR="121900" marT="121900" marB="121900"/>
                </a:tc>
                <a:tc>
                  <a:txBody>
                    <a:bodyPr/>
                    <a:lstStyle/>
                    <a:p>
                      <a:pPr marL="0" lvl="0" indent="0" algn="l" rtl="0">
                        <a:spcBef>
                          <a:spcPts val="0"/>
                        </a:spcBef>
                        <a:spcAft>
                          <a:spcPts val="0"/>
                        </a:spcAft>
                        <a:buNone/>
                      </a:pPr>
                      <a:r>
                        <a:rPr lang="en-US" sz="1900"/>
                        <a:t>DAY_ON_MARKET</a:t>
                      </a:r>
                      <a:endParaRPr sz="1900"/>
                    </a:p>
                  </a:txBody>
                  <a:tcPr marL="121900" marR="121900" marT="121900" marB="121900"/>
                </a:tc>
                <a:tc>
                  <a:txBody>
                    <a:bodyPr/>
                    <a:lstStyle/>
                    <a:p>
                      <a:pPr marL="0" lvl="0" indent="0" algn="l" rtl="0">
                        <a:spcBef>
                          <a:spcPts val="0"/>
                        </a:spcBef>
                        <a:spcAft>
                          <a:spcPts val="0"/>
                        </a:spcAft>
                        <a:buNone/>
                      </a:pPr>
                      <a:r>
                        <a:rPr lang="en-US" sz="1900"/>
                        <a:t>OFFER_TOMORROW?</a:t>
                      </a:r>
                      <a:endParaRPr sz="1900"/>
                    </a:p>
                  </a:txBody>
                  <a:tcPr marL="121900" marR="121900" marT="121900" marB="121900"/>
                </a:tc>
                <a:extLst>
                  <a:ext uri="{0D108BD9-81ED-4DB2-BD59-A6C34878D82A}">
                    <a16:rowId xmlns:a16="http://schemas.microsoft.com/office/drawing/2014/main" val="10000"/>
                  </a:ext>
                </a:extLst>
              </a:tr>
              <a:tr h="884125">
                <a:tc>
                  <a:txBody>
                    <a:bodyPr/>
                    <a:lstStyle/>
                    <a:p>
                      <a:pPr marL="0" lvl="0" indent="0" algn="l" rtl="0">
                        <a:spcBef>
                          <a:spcPts val="0"/>
                        </a:spcBef>
                        <a:spcAft>
                          <a:spcPts val="0"/>
                        </a:spcAft>
                        <a:buNone/>
                      </a:pPr>
                      <a:r>
                        <a:rPr lang="en-US" sz="1900"/>
                        <a:t>0</a:t>
                      </a:r>
                      <a:endParaRPr sz="1900"/>
                    </a:p>
                  </a:txBody>
                  <a:tcPr marL="121900" marR="121900" marT="121900" marB="121900"/>
                </a:tc>
                <a:tc>
                  <a:txBody>
                    <a:bodyPr/>
                    <a:lstStyle/>
                    <a:p>
                      <a:pPr marL="0" lvl="0" indent="0" algn="l" rtl="0">
                        <a:spcBef>
                          <a:spcPts val="0"/>
                        </a:spcBef>
                        <a:spcAft>
                          <a:spcPts val="0"/>
                        </a:spcAft>
                        <a:buNone/>
                      </a:pPr>
                      <a:r>
                        <a:rPr lang="en-US" sz="1900"/>
                        <a:t>1625006</a:t>
                      </a:r>
                      <a:endParaRPr sz="1900"/>
                    </a:p>
                  </a:txBody>
                  <a:tcPr marL="121900" marR="121900" marT="121900" marB="121900"/>
                </a:tc>
                <a:tc>
                  <a:txBody>
                    <a:bodyPr/>
                    <a:lstStyle/>
                    <a:p>
                      <a:pPr marL="0" lvl="0" indent="0" algn="l" rtl="0">
                        <a:spcBef>
                          <a:spcPts val="0"/>
                        </a:spcBef>
                        <a:spcAft>
                          <a:spcPts val="0"/>
                        </a:spcAft>
                        <a:buNone/>
                      </a:pPr>
                      <a:r>
                        <a:rPr lang="en-US" sz="1900"/>
                        <a:t>10,000</a:t>
                      </a:r>
                      <a:endParaRPr sz="1900"/>
                    </a:p>
                  </a:txBody>
                  <a:tcPr marL="121900" marR="121900" marT="121900" marB="121900"/>
                </a:tc>
                <a:tc>
                  <a:txBody>
                    <a:bodyPr/>
                    <a:lstStyle/>
                    <a:p>
                      <a:pPr marL="0" lvl="0" indent="0" algn="l" rtl="0">
                        <a:spcBef>
                          <a:spcPts val="0"/>
                        </a:spcBef>
                        <a:spcAft>
                          <a:spcPts val="0"/>
                        </a:spcAft>
                        <a:buNone/>
                      </a:pPr>
                      <a:r>
                        <a:rPr lang="en-US" sz="1900" b="1">
                          <a:solidFill>
                            <a:srgbClr val="FF0000"/>
                          </a:solidFill>
                        </a:rPr>
                        <a:t>30</a:t>
                      </a:r>
                      <a:endParaRPr sz="1900" b="1">
                        <a:solidFill>
                          <a:srgbClr val="FF0000"/>
                        </a:solidFill>
                      </a:endParaRPr>
                    </a:p>
                  </a:txBody>
                  <a:tcPr marL="121900" marR="121900" marT="121900" marB="121900"/>
                </a:tc>
                <a:tc>
                  <a:txBody>
                    <a:bodyPr/>
                    <a:lstStyle/>
                    <a:p>
                      <a:pPr marL="0" lvl="0" indent="0" algn="l" rtl="0">
                        <a:spcBef>
                          <a:spcPts val="0"/>
                        </a:spcBef>
                        <a:spcAft>
                          <a:spcPts val="0"/>
                        </a:spcAft>
                        <a:buNone/>
                      </a:pPr>
                      <a:r>
                        <a:rPr lang="en-US" sz="1900" b="1">
                          <a:solidFill>
                            <a:srgbClr val="FF0000"/>
                          </a:solidFill>
                        </a:rPr>
                        <a:t>0</a:t>
                      </a:r>
                      <a:endParaRPr sz="1900" b="1">
                        <a:solidFill>
                          <a:srgbClr val="FF0000"/>
                        </a:solidFill>
                      </a:endParaRPr>
                    </a:p>
                  </a:txBody>
                  <a:tcPr marL="121900" marR="121900" marT="121900" marB="121900"/>
                </a:tc>
                <a:tc>
                  <a:txBody>
                    <a:bodyPr/>
                    <a:lstStyle/>
                    <a:p>
                      <a:pPr marL="0" lvl="0" indent="0" algn="l" rtl="0">
                        <a:spcBef>
                          <a:spcPts val="0"/>
                        </a:spcBef>
                        <a:spcAft>
                          <a:spcPts val="0"/>
                        </a:spcAft>
                        <a:buNone/>
                      </a:pPr>
                      <a:r>
                        <a:rPr lang="en-US" sz="1900" b="1">
                          <a:solidFill>
                            <a:srgbClr val="0000FF"/>
                          </a:solidFill>
                        </a:rPr>
                        <a:t>1</a:t>
                      </a:r>
                      <a:endParaRPr sz="1900" b="1">
                        <a:solidFill>
                          <a:srgbClr val="0000FF"/>
                        </a:solidFill>
                      </a:endParaRPr>
                    </a:p>
                  </a:txBody>
                  <a:tcPr marL="121900" marR="121900" marT="121900" marB="121900"/>
                </a:tc>
                <a:tc>
                  <a:txBody>
                    <a:bodyPr/>
                    <a:lstStyle/>
                    <a:p>
                      <a:pPr marL="0" lvl="0" indent="0" algn="l" rtl="0">
                        <a:spcBef>
                          <a:spcPts val="0"/>
                        </a:spcBef>
                        <a:spcAft>
                          <a:spcPts val="0"/>
                        </a:spcAft>
                        <a:buNone/>
                      </a:pPr>
                      <a:r>
                        <a:rPr lang="en-US" sz="1900" b="1">
                          <a:solidFill>
                            <a:srgbClr val="0000FF"/>
                          </a:solidFill>
                        </a:rPr>
                        <a:t>0</a:t>
                      </a:r>
                      <a:endParaRPr sz="1900" b="1">
                        <a:solidFill>
                          <a:srgbClr val="0000FF"/>
                        </a:solidFill>
                      </a:endParaRPr>
                    </a:p>
                  </a:txBody>
                  <a:tcPr marL="121900" marR="121900" marT="121900" marB="121900"/>
                </a:tc>
                <a:extLst>
                  <a:ext uri="{0D108BD9-81ED-4DB2-BD59-A6C34878D82A}">
                    <a16:rowId xmlns:a16="http://schemas.microsoft.com/office/drawing/2014/main" val="10001"/>
                  </a:ext>
                </a:extLst>
              </a:tr>
              <a:tr h="884125">
                <a:tc>
                  <a:txBody>
                    <a:bodyPr/>
                    <a:lstStyle/>
                    <a:p>
                      <a:pPr marL="0" lvl="0" indent="0" algn="l" rtl="0">
                        <a:spcBef>
                          <a:spcPts val="0"/>
                        </a:spcBef>
                        <a:spcAft>
                          <a:spcPts val="0"/>
                        </a:spcAft>
                        <a:buNone/>
                      </a:pPr>
                      <a:r>
                        <a:rPr lang="en-US" sz="1900"/>
                        <a:t>1</a:t>
                      </a:r>
                      <a:endParaRPr sz="1900"/>
                    </a:p>
                  </a:txBody>
                  <a:tcPr marL="121900" marR="121900" marT="121900" marB="121900"/>
                </a:tc>
                <a:tc>
                  <a:txBody>
                    <a:bodyPr/>
                    <a:lstStyle/>
                    <a:p>
                      <a:pPr marL="0" lvl="0" indent="0" algn="l" rtl="0">
                        <a:spcBef>
                          <a:spcPts val="0"/>
                        </a:spcBef>
                        <a:spcAft>
                          <a:spcPts val="0"/>
                        </a:spcAft>
                        <a:buClr>
                          <a:schemeClr val="dk1"/>
                        </a:buClr>
                        <a:buSzPts val="1500"/>
                        <a:buFont typeface="Arial"/>
                        <a:buNone/>
                      </a:pPr>
                      <a:r>
                        <a:rPr lang="en-US" sz="1900">
                          <a:solidFill>
                            <a:schemeClr val="dk1"/>
                          </a:solidFill>
                        </a:rPr>
                        <a:t>1625006</a:t>
                      </a:r>
                      <a:endParaRPr sz="1900"/>
                    </a:p>
                  </a:txBody>
                  <a:tcPr marL="121900" marR="121900" marT="121900" marB="121900"/>
                </a:tc>
                <a:tc>
                  <a:txBody>
                    <a:bodyPr/>
                    <a:lstStyle/>
                    <a:p>
                      <a:pPr marL="0" lvl="0" indent="0" algn="l" rtl="0">
                        <a:spcBef>
                          <a:spcPts val="0"/>
                        </a:spcBef>
                        <a:spcAft>
                          <a:spcPts val="0"/>
                        </a:spcAft>
                        <a:buNone/>
                      </a:pPr>
                      <a:r>
                        <a:rPr lang="en-US" sz="1900"/>
                        <a:t>8,000</a:t>
                      </a:r>
                      <a:endParaRPr sz="1900"/>
                    </a:p>
                  </a:txBody>
                  <a:tcPr marL="121900" marR="121900" marT="121900" marB="121900"/>
                </a:tc>
                <a:tc>
                  <a:txBody>
                    <a:bodyPr/>
                    <a:lstStyle/>
                    <a:p>
                      <a:pPr marL="0" lvl="0" indent="0" algn="l" rtl="0">
                        <a:spcBef>
                          <a:spcPts val="0"/>
                        </a:spcBef>
                        <a:spcAft>
                          <a:spcPts val="0"/>
                        </a:spcAft>
                        <a:buNone/>
                      </a:pPr>
                      <a:r>
                        <a:rPr lang="en-US" sz="1900" b="1">
                          <a:solidFill>
                            <a:srgbClr val="FF0000"/>
                          </a:solidFill>
                        </a:rPr>
                        <a:t>30</a:t>
                      </a:r>
                      <a:endParaRPr sz="1900" b="1">
                        <a:solidFill>
                          <a:srgbClr val="FF0000"/>
                        </a:solidFill>
                      </a:endParaRPr>
                    </a:p>
                  </a:txBody>
                  <a:tcPr marL="121900" marR="121900" marT="121900" marB="121900"/>
                </a:tc>
                <a:tc>
                  <a:txBody>
                    <a:bodyPr/>
                    <a:lstStyle/>
                    <a:p>
                      <a:pPr marL="0" lvl="0" indent="0" algn="l" rtl="0">
                        <a:spcBef>
                          <a:spcPts val="0"/>
                        </a:spcBef>
                        <a:spcAft>
                          <a:spcPts val="0"/>
                        </a:spcAft>
                        <a:buNone/>
                      </a:pPr>
                      <a:r>
                        <a:rPr lang="en-US" sz="1900" b="1">
                          <a:solidFill>
                            <a:srgbClr val="FF0000"/>
                          </a:solidFill>
                        </a:rPr>
                        <a:t>0</a:t>
                      </a:r>
                      <a:endParaRPr sz="1900" b="1">
                        <a:solidFill>
                          <a:srgbClr val="FF0000"/>
                        </a:solidFill>
                      </a:endParaRPr>
                    </a:p>
                  </a:txBody>
                  <a:tcPr marL="121900" marR="121900" marT="121900" marB="121900"/>
                </a:tc>
                <a:tc>
                  <a:txBody>
                    <a:bodyPr/>
                    <a:lstStyle/>
                    <a:p>
                      <a:pPr marL="0" lvl="0" indent="0" algn="l" rtl="0">
                        <a:spcBef>
                          <a:spcPts val="0"/>
                        </a:spcBef>
                        <a:spcAft>
                          <a:spcPts val="0"/>
                        </a:spcAft>
                        <a:buNone/>
                      </a:pPr>
                      <a:r>
                        <a:rPr lang="en-US" sz="1900" b="1">
                          <a:solidFill>
                            <a:srgbClr val="0000FF"/>
                          </a:solidFill>
                        </a:rPr>
                        <a:t>2</a:t>
                      </a:r>
                      <a:endParaRPr sz="1900" b="1">
                        <a:solidFill>
                          <a:srgbClr val="0000FF"/>
                        </a:solidFill>
                      </a:endParaRPr>
                    </a:p>
                  </a:txBody>
                  <a:tcPr marL="121900" marR="121900" marT="121900" marB="121900"/>
                </a:tc>
                <a:tc>
                  <a:txBody>
                    <a:bodyPr/>
                    <a:lstStyle/>
                    <a:p>
                      <a:pPr marL="0" lvl="0" indent="0" algn="l" rtl="0">
                        <a:spcBef>
                          <a:spcPts val="0"/>
                        </a:spcBef>
                        <a:spcAft>
                          <a:spcPts val="0"/>
                        </a:spcAft>
                        <a:buNone/>
                      </a:pPr>
                      <a:r>
                        <a:rPr lang="en-US" sz="1900" b="1">
                          <a:solidFill>
                            <a:srgbClr val="0000FF"/>
                          </a:solidFill>
                        </a:rPr>
                        <a:t>0</a:t>
                      </a:r>
                      <a:endParaRPr sz="1900" b="1">
                        <a:solidFill>
                          <a:srgbClr val="0000FF"/>
                        </a:solidFill>
                      </a:endParaRPr>
                    </a:p>
                  </a:txBody>
                  <a:tcPr marL="121900" marR="121900" marT="121900" marB="121900"/>
                </a:tc>
                <a:extLst>
                  <a:ext uri="{0D108BD9-81ED-4DB2-BD59-A6C34878D82A}">
                    <a16:rowId xmlns:a16="http://schemas.microsoft.com/office/drawing/2014/main" val="10002"/>
                  </a:ext>
                </a:extLst>
              </a:tr>
              <a:tr h="884125">
                <a:tc>
                  <a:txBody>
                    <a:bodyPr/>
                    <a:lstStyle/>
                    <a:p>
                      <a:pPr marL="0" lvl="0" indent="0" algn="l" rtl="0">
                        <a:spcBef>
                          <a:spcPts val="0"/>
                        </a:spcBef>
                        <a:spcAft>
                          <a:spcPts val="0"/>
                        </a:spcAft>
                        <a:buNone/>
                      </a:pPr>
                      <a:r>
                        <a:rPr lang="en-US" sz="1900"/>
                        <a:t>...</a:t>
                      </a:r>
                      <a:endParaRPr sz="1900"/>
                    </a:p>
                  </a:txBody>
                  <a:tcPr marL="121900" marR="121900" marT="121900" marB="121900"/>
                </a:tc>
                <a:tc>
                  <a:txBody>
                    <a:bodyPr/>
                    <a:lstStyle/>
                    <a:p>
                      <a:pPr marL="0" lvl="0" indent="0" algn="l" rtl="0">
                        <a:spcBef>
                          <a:spcPts val="0"/>
                        </a:spcBef>
                        <a:spcAft>
                          <a:spcPts val="0"/>
                        </a:spcAft>
                        <a:buClr>
                          <a:schemeClr val="dk1"/>
                        </a:buClr>
                        <a:buSzPts val="1500"/>
                        <a:buFont typeface="Arial"/>
                        <a:buNone/>
                      </a:pPr>
                      <a:r>
                        <a:rPr lang="en-US" sz="1900">
                          <a:solidFill>
                            <a:schemeClr val="dk1"/>
                          </a:solidFill>
                        </a:rPr>
                        <a:t>1625006</a:t>
                      </a:r>
                      <a:endParaRPr sz="1900">
                        <a:solidFill>
                          <a:schemeClr val="dk1"/>
                        </a:solidFill>
                      </a:endParaRPr>
                    </a:p>
                  </a:txBody>
                  <a:tcPr marL="121900" marR="121900" marT="121900" marB="121900"/>
                </a:tc>
                <a:tc>
                  <a:txBody>
                    <a:bodyPr/>
                    <a:lstStyle/>
                    <a:p>
                      <a:pPr marL="0" lvl="0" indent="0" algn="l" rtl="0">
                        <a:spcBef>
                          <a:spcPts val="0"/>
                        </a:spcBef>
                        <a:spcAft>
                          <a:spcPts val="0"/>
                        </a:spcAft>
                        <a:buNone/>
                      </a:pPr>
                      <a:r>
                        <a:rPr lang="en-US" sz="1900"/>
                        <a:t>...</a:t>
                      </a:r>
                      <a:endParaRPr sz="1900"/>
                    </a:p>
                  </a:txBody>
                  <a:tcPr marL="121900" marR="121900" marT="121900" marB="121900"/>
                </a:tc>
                <a:tc>
                  <a:txBody>
                    <a:bodyPr/>
                    <a:lstStyle/>
                    <a:p>
                      <a:pPr marL="0" lvl="0" indent="0" algn="l" rtl="0">
                        <a:spcBef>
                          <a:spcPts val="0"/>
                        </a:spcBef>
                        <a:spcAft>
                          <a:spcPts val="0"/>
                        </a:spcAft>
                        <a:buNone/>
                      </a:pPr>
                      <a:r>
                        <a:rPr lang="en-US" sz="1900" b="1">
                          <a:solidFill>
                            <a:srgbClr val="FF0000"/>
                          </a:solidFill>
                        </a:rPr>
                        <a:t>30</a:t>
                      </a:r>
                      <a:endParaRPr sz="1900" b="1">
                        <a:solidFill>
                          <a:srgbClr val="FF0000"/>
                        </a:solidFill>
                      </a:endParaRPr>
                    </a:p>
                  </a:txBody>
                  <a:tcPr marL="121900" marR="121900" marT="121900" marB="121900"/>
                </a:tc>
                <a:tc>
                  <a:txBody>
                    <a:bodyPr/>
                    <a:lstStyle/>
                    <a:p>
                      <a:pPr marL="0" lvl="0" indent="0" algn="l" rtl="0">
                        <a:spcBef>
                          <a:spcPts val="0"/>
                        </a:spcBef>
                        <a:spcAft>
                          <a:spcPts val="0"/>
                        </a:spcAft>
                        <a:buNone/>
                      </a:pPr>
                      <a:r>
                        <a:rPr lang="en-US" sz="1900" b="1">
                          <a:solidFill>
                            <a:srgbClr val="FF0000"/>
                          </a:solidFill>
                        </a:rPr>
                        <a:t>...</a:t>
                      </a:r>
                      <a:endParaRPr sz="1900" b="1">
                        <a:solidFill>
                          <a:srgbClr val="FF0000"/>
                        </a:solidFill>
                      </a:endParaRPr>
                    </a:p>
                  </a:txBody>
                  <a:tcPr marL="121900" marR="121900" marT="121900" marB="121900"/>
                </a:tc>
                <a:tc>
                  <a:txBody>
                    <a:bodyPr/>
                    <a:lstStyle/>
                    <a:p>
                      <a:pPr marL="0" lvl="0" indent="0" algn="l" rtl="0">
                        <a:spcBef>
                          <a:spcPts val="0"/>
                        </a:spcBef>
                        <a:spcAft>
                          <a:spcPts val="0"/>
                        </a:spcAft>
                        <a:buNone/>
                      </a:pPr>
                      <a:r>
                        <a:rPr lang="en-US" sz="1900" b="1">
                          <a:solidFill>
                            <a:srgbClr val="0000FF"/>
                          </a:solidFill>
                        </a:rPr>
                        <a:t>...</a:t>
                      </a:r>
                      <a:endParaRPr sz="1900" b="1">
                        <a:solidFill>
                          <a:srgbClr val="0000FF"/>
                        </a:solidFill>
                      </a:endParaRPr>
                    </a:p>
                  </a:txBody>
                  <a:tcPr marL="121900" marR="121900" marT="121900" marB="121900"/>
                </a:tc>
                <a:tc>
                  <a:txBody>
                    <a:bodyPr/>
                    <a:lstStyle/>
                    <a:p>
                      <a:pPr marL="0" lvl="0" indent="0" algn="l" rtl="0">
                        <a:spcBef>
                          <a:spcPts val="0"/>
                        </a:spcBef>
                        <a:spcAft>
                          <a:spcPts val="0"/>
                        </a:spcAft>
                        <a:buNone/>
                      </a:pPr>
                      <a:r>
                        <a:rPr lang="en-US" sz="1900" b="1">
                          <a:solidFill>
                            <a:srgbClr val="0000FF"/>
                          </a:solidFill>
                        </a:rPr>
                        <a:t>...</a:t>
                      </a:r>
                      <a:endParaRPr sz="1900" b="1">
                        <a:solidFill>
                          <a:srgbClr val="0000FF"/>
                        </a:solidFill>
                      </a:endParaRPr>
                    </a:p>
                  </a:txBody>
                  <a:tcPr marL="121900" marR="121900" marT="121900" marB="121900"/>
                </a:tc>
                <a:extLst>
                  <a:ext uri="{0D108BD9-81ED-4DB2-BD59-A6C34878D82A}">
                    <a16:rowId xmlns:a16="http://schemas.microsoft.com/office/drawing/2014/main" val="10003"/>
                  </a:ext>
                </a:extLst>
              </a:tr>
              <a:tr h="884125">
                <a:tc>
                  <a:txBody>
                    <a:bodyPr/>
                    <a:lstStyle/>
                    <a:p>
                      <a:pPr marL="0" lvl="0" indent="0" algn="l" rtl="0">
                        <a:spcBef>
                          <a:spcPts val="0"/>
                        </a:spcBef>
                        <a:spcAft>
                          <a:spcPts val="0"/>
                        </a:spcAft>
                        <a:buNone/>
                      </a:pPr>
                      <a:r>
                        <a:rPr lang="en-US" sz="1900"/>
                        <a:t>28</a:t>
                      </a:r>
                      <a:endParaRPr sz="1900"/>
                    </a:p>
                  </a:txBody>
                  <a:tcPr marL="121900" marR="121900" marT="121900" marB="121900"/>
                </a:tc>
                <a:tc>
                  <a:txBody>
                    <a:bodyPr/>
                    <a:lstStyle/>
                    <a:p>
                      <a:pPr marL="0" lvl="0" indent="0" algn="l" rtl="0">
                        <a:spcBef>
                          <a:spcPts val="0"/>
                        </a:spcBef>
                        <a:spcAft>
                          <a:spcPts val="0"/>
                        </a:spcAft>
                        <a:buClr>
                          <a:schemeClr val="dk1"/>
                        </a:buClr>
                        <a:buSzPts val="1500"/>
                        <a:buFont typeface="Arial"/>
                        <a:buNone/>
                      </a:pPr>
                      <a:r>
                        <a:rPr lang="en-US" sz="1900">
                          <a:solidFill>
                            <a:schemeClr val="dk1"/>
                          </a:solidFill>
                        </a:rPr>
                        <a:t>1625006</a:t>
                      </a:r>
                      <a:endParaRPr sz="1900"/>
                    </a:p>
                  </a:txBody>
                  <a:tcPr marL="121900" marR="121900" marT="121900" marB="121900"/>
                </a:tc>
                <a:tc>
                  <a:txBody>
                    <a:bodyPr/>
                    <a:lstStyle/>
                    <a:p>
                      <a:pPr marL="0" lvl="0" indent="0" algn="l" rtl="0">
                        <a:spcBef>
                          <a:spcPts val="0"/>
                        </a:spcBef>
                        <a:spcAft>
                          <a:spcPts val="0"/>
                        </a:spcAft>
                        <a:buNone/>
                      </a:pPr>
                      <a:r>
                        <a:rPr lang="en-US" sz="1900"/>
                        <a:t>6,000</a:t>
                      </a:r>
                      <a:endParaRPr sz="1900"/>
                    </a:p>
                  </a:txBody>
                  <a:tcPr marL="121900" marR="121900" marT="121900" marB="121900"/>
                </a:tc>
                <a:tc>
                  <a:txBody>
                    <a:bodyPr/>
                    <a:lstStyle/>
                    <a:p>
                      <a:pPr marL="0" lvl="0" indent="0" algn="l" rtl="0">
                        <a:spcBef>
                          <a:spcPts val="0"/>
                        </a:spcBef>
                        <a:spcAft>
                          <a:spcPts val="0"/>
                        </a:spcAft>
                        <a:buNone/>
                      </a:pPr>
                      <a:r>
                        <a:rPr lang="en-US" sz="1900" b="1">
                          <a:solidFill>
                            <a:srgbClr val="FF0000"/>
                          </a:solidFill>
                        </a:rPr>
                        <a:t>30</a:t>
                      </a:r>
                      <a:endParaRPr sz="1900" b="1">
                        <a:solidFill>
                          <a:srgbClr val="FF0000"/>
                        </a:solidFill>
                      </a:endParaRPr>
                    </a:p>
                  </a:txBody>
                  <a:tcPr marL="121900" marR="121900" marT="121900" marB="121900"/>
                </a:tc>
                <a:tc>
                  <a:txBody>
                    <a:bodyPr/>
                    <a:lstStyle/>
                    <a:p>
                      <a:pPr marL="0" lvl="0" indent="0" algn="l" rtl="0">
                        <a:spcBef>
                          <a:spcPts val="0"/>
                        </a:spcBef>
                        <a:spcAft>
                          <a:spcPts val="0"/>
                        </a:spcAft>
                        <a:buNone/>
                      </a:pPr>
                      <a:r>
                        <a:rPr lang="en-US" sz="1900" b="1">
                          <a:solidFill>
                            <a:srgbClr val="FF0000"/>
                          </a:solidFill>
                        </a:rPr>
                        <a:t>0</a:t>
                      </a:r>
                      <a:endParaRPr sz="1900" b="1">
                        <a:solidFill>
                          <a:srgbClr val="FF0000"/>
                        </a:solidFill>
                      </a:endParaRPr>
                    </a:p>
                  </a:txBody>
                  <a:tcPr marL="121900" marR="121900" marT="121900" marB="121900"/>
                </a:tc>
                <a:tc>
                  <a:txBody>
                    <a:bodyPr/>
                    <a:lstStyle/>
                    <a:p>
                      <a:pPr marL="0" lvl="0" indent="0" algn="l" rtl="0">
                        <a:spcBef>
                          <a:spcPts val="0"/>
                        </a:spcBef>
                        <a:spcAft>
                          <a:spcPts val="0"/>
                        </a:spcAft>
                        <a:buNone/>
                      </a:pPr>
                      <a:r>
                        <a:rPr lang="en-US" sz="1900" b="1">
                          <a:solidFill>
                            <a:srgbClr val="0000FF"/>
                          </a:solidFill>
                        </a:rPr>
                        <a:t>29</a:t>
                      </a:r>
                      <a:endParaRPr sz="1900" b="1">
                        <a:solidFill>
                          <a:srgbClr val="0000FF"/>
                        </a:solidFill>
                      </a:endParaRPr>
                    </a:p>
                  </a:txBody>
                  <a:tcPr marL="121900" marR="121900" marT="121900" marB="121900"/>
                </a:tc>
                <a:tc>
                  <a:txBody>
                    <a:bodyPr/>
                    <a:lstStyle/>
                    <a:p>
                      <a:pPr marL="0" lvl="0" indent="0" algn="l" rtl="0">
                        <a:spcBef>
                          <a:spcPts val="0"/>
                        </a:spcBef>
                        <a:spcAft>
                          <a:spcPts val="0"/>
                        </a:spcAft>
                        <a:buNone/>
                      </a:pPr>
                      <a:r>
                        <a:rPr lang="en-US" sz="1900" b="1">
                          <a:solidFill>
                            <a:srgbClr val="0000FF"/>
                          </a:solidFill>
                        </a:rPr>
                        <a:t>1</a:t>
                      </a:r>
                      <a:endParaRPr sz="1900" b="1">
                        <a:solidFill>
                          <a:srgbClr val="0000FF"/>
                        </a:solidFill>
                      </a:endParaRPr>
                    </a:p>
                  </a:txBody>
                  <a:tcPr marL="121900" marR="121900" marT="121900" marB="121900"/>
                </a:tc>
                <a:extLst>
                  <a:ext uri="{0D108BD9-81ED-4DB2-BD59-A6C34878D82A}">
                    <a16:rowId xmlns:a16="http://schemas.microsoft.com/office/drawing/2014/main" val="10004"/>
                  </a:ext>
                </a:extLst>
              </a:tr>
            </a:tbl>
          </a:graphicData>
        </a:graphic>
      </p:graphicFrame>
      <p:cxnSp>
        <p:nvCxnSpPr>
          <p:cNvPr id="763" name="Google Shape;763;g6c25668923_0_2913"/>
          <p:cNvCxnSpPr/>
          <p:nvPr/>
        </p:nvCxnSpPr>
        <p:spPr>
          <a:xfrm>
            <a:off x="5468825" y="3163650"/>
            <a:ext cx="9900" cy="3064500"/>
          </a:xfrm>
          <a:prstGeom prst="straightConnector1">
            <a:avLst/>
          </a:prstGeom>
          <a:noFill/>
          <a:ln w="28575" cap="flat" cmpd="sng">
            <a:solidFill>
              <a:schemeClr val="dk2"/>
            </a:solidFill>
            <a:prstDash val="solid"/>
            <a:round/>
            <a:headEnd type="none" w="med" len="med"/>
            <a:tailEnd type="none" w="med" len="med"/>
          </a:ln>
        </p:spPr>
      </p:cxnSp>
      <p:cxnSp>
        <p:nvCxnSpPr>
          <p:cNvPr id="764" name="Google Shape;764;g6c25668923_0_2913"/>
          <p:cNvCxnSpPr/>
          <p:nvPr/>
        </p:nvCxnSpPr>
        <p:spPr>
          <a:xfrm>
            <a:off x="7015825" y="3193200"/>
            <a:ext cx="0" cy="30150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pic>
        <p:nvPicPr>
          <p:cNvPr id="770" name="Google Shape;770;g6c25668923_0_2976"/>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771" name="Google Shape;771;g6c25668923_0_2976"/>
          <p:cNvSpPr txBox="1"/>
          <p:nvPr/>
        </p:nvSpPr>
        <p:spPr>
          <a:xfrm>
            <a:off x="4725150" y="221100"/>
            <a:ext cx="27417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2400" b="1">
                <a:solidFill>
                  <a:srgbClr val="F17F42"/>
                </a:solidFill>
              </a:rPr>
              <a:t>Survival Analysis</a:t>
            </a:r>
            <a:endParaRPr sz="2400" b="1">
              <a:solidFill>
                <a:srgbClr val="F17F42"/>
              </a:solidFill>
            </a:endParaRPr>
          </a:p>
        </p:txBody>
      </p:sp>
      <p:sp>
        <p:nvSpPr>
          <p:cNvPr id="772" name="Google Shape;772;g6c25668923_0_2976"/>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3" name="Google Shape;773;g6c25668923_0_2976"/>
          <p:cNvSpPr txBox="1">
            <a:spLocks noGrp="1"/>
          </p:cNvSpPr>
          <p:nvPr>
            <p:ph type="body" idx="4294967295"/>
          </p:nvPr>
        </p:nvSpPr>
        <p:spPr>
          <a:xfrm>
            <a:off x="806825" y="1039388"/>
            <a:ext cx="7726500" cy="923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200">
                <a:solidFill>
                  <a:srgbClr val="434343"/>
                </a:solidFill>
                <a:latin typeface="Arial"/>
                <a:ea typeface="Arial"/>
                <a:cs typeface="Arial"/>
                <a:sym typeface="Arial"/>
              </a:rPr>
              <a:t>To encode List_price record changing among different days:</a:t>
            </a:r>
            <a:endParaRPr sz="2200">
              <a:solidFill>
                <a:srgbClr val="434343"/>
              </a:solidFill>
              <a:latin typeface="Arial"/>
              <a:ea typeface="Arial"/>
              <a:cs typeface="Arial"/>
              <a:sym typeface="Arial"/>
            </a:endParaRPr>
          </a:p>
          <a:p>
            <a:pPr marL="0" lvl="0" indent="0" algn="l" rtl="0">
              <a:spcBef>
                <a:spcPts val="640"/>
              </a:spcBef>
              <a:spcAft>
                <a:spcPts val="0"/>
              </a:spcAft>
              <a:buNone/>
            </a:pPr>
            <a:endParaRPr sz="2200">
              <a:solidFill>
                <a:srgbClr val="434343"/>
              </a:solidFill>
              <a:latin typeface="Arial"/>
              <a:ea typeface="Arial"/>
              <a:cs typeface="Arial"/>
              <a:sym typeface="Arial"/>
            </a:endParaRPr>
          </a:p>
          <a:p>
            <a:pPr marL="0" lvl="0" indent="0" algn="l" rtl="0">
              <a:spcBef>
                <a:spcPts val="640"/>
              </a:spcBef>
              <a:spcAft>
                <a:spcPts val="0"/>
              </a:spcAft>
              <a:buNone/>
            </a:pPr>
            <a:endParaRPr sz="2200">
              <a:solidFill>
                <a:srgbClr val="434343"/>
              </a:solidFill>
              <a:latin typeface="Arial"/>
              <a:ea typeface="Arial"/>
              <a:cs typeface="Arial"/>
              <a:sym typeface="Arial"/>
            </a:endParaRPr>
          </a:p>
        </p:txBody>
      </p:sp>
      <p:graphicFrame>
        <p:nvGraphicFramePr>
          <p:cNvPr id="774" name="Google Shape;774;g6c25668923_0_2976"/>
          <p:cNvGraphicFramePr/>
          <p:nvPr/>
        </p:nvGraphicFramePr>
        <p:xfrm>
          <a:off x="806833" y="1962808"/>
          <a:ext cx="10862925" cy="4460200"/>
        </p:xfrm>
        <a:graphic>
          <a:graphicData uri="http://schemas.openxmlformats.org/drawingml/2006/table">
            <a:tbl>
              <a:tblPr>
                <a:noFill/>
                <a:tableStyleId>{53E06426-3BFE-4A12-B9DF-F03BA6211E9E}</a:tableStyleId>
              </a:tblPr>
              <a:tblGrid>
                <a:gridCol w="819000">
                  <a:extLst>
                    <a:ext uri="{9D8B030D-6E8A-4147-A177-3AD203B41FA5}">
                      <a16:colId xmlns:a16="http://schemas.microsoft.com/office/drawing/2014/main" val="20000"/>
                    </a:ext>
                  </a:extLst>
                </a:gridCol>
                <a:gridCol w="1619400">
                  <a:extLst>
                    <a:ext uri="{9D8B030D-6E8A-4147-A177-3AD203B41FA5}">
                      <a16:colId xmlns:a16="http://schemas.microsoft.com/office/drawing/2014/main" val="20001"/>
                    </a:ext>
                  </a:extLst>
                </a:gridCol>
                <a:gridCol w="1692200">
                  <a:extLst>
                    <a:ext uri="{9D8B030D-6E8A-4147-A177-3AD203B41FA5}">
                      <a16:colId xmlns:a16="http://schemas.microsoft.com/office/drawing/2014/main" val="20002"/>
                    </a:ext>
                  </a:extLst>
                </a:gridCol>
                <a:gridCol w="1382925">
                  <a:extLst>
                    <a:ext uri="{9D8B030D-6E8A-4147-A177-3AD203B41FA5}">
                      <a16:colId xmlns:a16="http://schemas.microsoft.com/office/drawing/2014/main" val="20003"/>
                    </a:ext>
                  </a:extLst>
                </a:gridCol>
                <a:gridCol w="1946850">
                  <a:extLst>
                    <a:ext uri="{9D8B030D-6E8A-4147-A177-3AD203B41FA5}">
                      <a16:colId xmlns:a16="http://schemas.microsoft.com/office/drawing/2014/main" val="20004"/>
                    </a:ext>
                  </a:extLst>
                </a:gridCol>
                <a:gridCol w="1746750">
                  <a:extLst>
                    <a:ext uri="{9D8B030D-6E8A-4147-A177-3AD203B41FA5}">
                      <a16:colId xmlns:a16="http://schemas.microsoft.com/office/drawing/2014/main" val="20005"/>
                    </a:ext>
                  </a:extLst>
                </a:gridCol>
                <a:gridCol w="1655800">
                  <a:extLst>
                    <a:ext uri="{9D8B030D-6E8A-4147-A177-3AD203B41FA5}">
                      <a16:colId xmlns:a16="http://schemas.microsoft.com/office/drawing/2014/main" val="20006"/>
                    </a:ext>
                  </a:extLst>
                </a:gridCol>
              </a:tblGrid>
              <a:tr h="1137400">
                <a:tc>
                  <a:txBody>
                    <a:bodyPr/>
                    <a:lstStyle/>
                    <a:p>
                      <a:pPr marL="0" lvl="0" indent="0" algn="l" rtl="0">
                        <a:spcBef>
                          <a:spcPts val="0"/>
                        </a:spcBef>
                        <a:spcAft>
                          <a:spcPts val="0"/>
                        </a:spcAft>
                        <a:buNone/>
                      </a:pPr>
                      <a:endParaRPr sz="1900"/>
                    </a:p>
                  </a:txBody>
                  <a:tcPr marL="121900" marR="121900" marT="121900" marB="121900"/>
                </a:tc>
                <a:tc>
                  <a:txBody>
                    <a:bodyPr/>
                    <a:lstStyle/>
                    <a:p>
                      <a:pPr marL="0" lvl="0" indent="0" algn="l" rtl="0">
                        <a:spcBef>
                          <a:spcPts val="0"/>
                        </a:spcBef>
                        <a:spcAft>
                          <a:spcPts val="0"/>
                        </a:spcAft>
                        <a:buNone/>
                      </a:pPr>
                      <a:r>
                        <a:rPr lang="en-US" sz="1900"/>
                        <a:t>LISTING_ID</a:t>
                      </a:r>
                      <a:endParaRPr sz="1900"/>
                    </a:p>
                  </a:txBody>
                  <a:tcPr marL="121900" marR="121900" marT="121900" marB="121900"/>
                </a:tc>
                <a:tc>
                  <a:txBody>
                    <a:bodyPr/>
                    <a:lstStyle/>
                    <a:p>
                      <a:pPr marL="0" lvl="0" indent="0" algn="l" rtl="0">
                        <a:spcBef>
                          <a:spcPts val="0"/>
                        </a:spcBef>
                        <a:spcAft>
                          <a:spcPts val="0"/>
                        </a:spcAft>
                        <a:buNone/>
                      </a:pPr>
                      <a:r>
                        <a:rPr lang="en-US" sz="1900"/>
                        <a:t>LIST_PRICE</a:t>
                      </a:r>
                      <a:endParaRPr sz="1900"/>
                    </a:p>
                  </a:txBody>
                  <a:tcPr marL="121900" marR="121900" marT="121900" marB="121900"/>
                </a:tc>
                <a:tc>
                  <a:txBody>
                    <a:bodyPr/>
                    <a:lstStyle/>
                    <a:p>
                      <a:pPr marL="0" lvl="0" indent="0" algn="l" rtl="0">
                        <a:spcBef>
                          <a:spcPts val="0"/>
                        </a:spcBef>
                        <a:spcAft>
                          <a:spcPts val="0"/>
                        </a:spcAft>
                        <a:buNone/>
                      </a:pPr>
                      <a:r>
                        <a:rPr lang="en-US" sz="1900"/>
                        <a:t>DAY_ON_MARKET</a:t>
                      </a:r>
                      <a:endParaRPr sz="1900"/>
                    </a:p>
                  </a:txBody>
                  <a:tcPr marL="121900" marR="121900" marT="121900" marB="121900"/>
                </a:tc>
                <a:tc>
                  <a:txBody>
                    <a:bodyPr/>
                    <a:lstStyle/>
                    <a:p>
                      <a:pPr marL="0" lvl="0" indent="0" algn="l" rtl="0">
                        <a:spcBef>
                          <a:spcPts val="0"/>
                        </a:spcBef>
                        <a:spcAft>
                          <a:spcPts val="0"/>
                        </a:spcAft>
                        <a:buNone/>
                      </a:pPr>
                      <a:r>
                        <a:rPr lang="en-US" sz="1900"/>
                        <a:t>OFFER_TOMORROW? </a:t>
                      </a:r>
                      <a:endParaRPr sz="1900"/>
                    </a:p>
                    <a:p>
                      <a:pPr marL="0" lvl="0" indent="0" algn="l" rtl="0">
                        <a:spcBef>
                          <a:spcPts val="0"/>
                        </a:spcBef>
                        <a:spcAft>
                          <a:spcPts val="0"/>
                        </a:spcAft>
                        <a:buNone/>
                      </a:pPr>
                      <a:r>
                        <a:rPr lang="en-US" sz="1900"/>
                        <a:t>(y label)</a:t>
                      </a:r>
                      <a:endParaRPr sz="1900"/>
                    </a:p>
                  </a:txBody>
                  <a:tcPr marL="121900" marR="121900" marT="121900" marB="121900"/>
                </a:tc>
                <a:tc>
                  <a:txBody>
                    <a:bodyPr/>
                    <a:lstStyle/>
                    <a:p>
                      <a:pPr marL="0" lvl="0" indent="0" algn="l" rtl="0">
                        <a:spcBef>
                          <a:spcPts val="0"/>
                        </a:spcBef>
                        <a:spcAft>
                          <a:spcPts val="0"/>
                        </a:spcAft>
                        <a:buNone/>
                      </a:pPr>
                      <a:r>
                        <a:rPr lang="en-US" sz="1900"/>
                        <a:t>INITIAL_LIST_PRICE</a:t>
                      </a:r>
                      <a:endParaRPr sz="1900"/>
                    </a:p>
                  </a:txBody>
                  <a:tcPr marL="121900" marR="121900" marT="121900" marB="121900"/>
                </a:tc>
                <a:tc>
                  <a:txBody>
                    <a:bodyPr/>
                    <a:lstStyle/>
                    <a:p>
                      <a:pPr marL="0" lvl="0" indent="0" algn="l" rtl="0">
                        <a:spcBef>
                          <a:spcPts val="0"/>
                        </a:spcBef>
                        <a:spcAft>
                          <a:spcPts val="0"/>
                        </a:spcAft>
                        <a:buNone/>
                      </a:pPr>
                      <a:r>
                        <a:rPr lang="en-US" sz="1900"/>
                        <a:t>CURRENT_LIST_PRICE</a:t>
                      </a:r>
                      <a:endParaRPr sz="1900"/>
                    </a:p>
                  </a:txBody>
                  <a:tcPr marL="121900" marR="121900" marT="121900" marB="121900"/>
                </a:tc>
                <a:extLst>
                  <a:ext uri="{0D108BD9-81ED-4DB2-BD59-A6C34878D82A}">
                    <a16:rowId xmlns:a16="http://schemas.microsoft.com/office/drawing/2014/main" val="10000"/>
                  </a:ext>
                </a:extLst>
              </a:tr>
              <a:tr h="830700">
                <a:tc>
                  <a:txBody>
                    <a:bodyPr/>
                    <a:lstStyle/>
                    <a:p>
                      <a:pPr marL="0" lvl="0" indent="0" algn="l" rtl="0">
                        <a:spcBef>
                          <a:spcPts val="0"/>
                        </a:spcBef>
                        <a:spcAft>
                          <a:spcPts val="0"/>
                        </a:spcAft>
                        <a:buNone/>
                      </a:pPr>
                      <a:r>
                        <a:rPr lang="en-US" sz="1900"/>
                        <a:t>0</a:t>
                      </a:r>
                      <a:endParaRPr sz="1900"/>
                    </a:p>
                  </a:txBody>
                  <a:tcPr marL="121900" marR="121900" marT="121900" marB="121900"/>
                </a:tc>
                <a:tc>
                  <a:txBody>
                    <a:bodyPr/>
                    <a:lstStyle/>
                    <a:p>
                      <a:pPr marL="0" lvl="0" indent="0" algn="l" rtl="0">
                        <a:spcBef>
                          <a:spcPts val="0"/>
                        </a:spcBef>
                        <a:spcAft>
                          <a:spcPts val="0"/>
                        </a:spcAft>
                        <a:buNone/>
                      </a:pPr>
                      <a:r>
                        <a:rPr lang="en-US" sz="1900"/>
                        <a:t>1625006</a:t>
                      </a:r>
                      <a:endParaRPr sz="1900"/>
                    </a:p>
                  </a:txBody>
                  <a:tcPr marL="121900" marR="121900" marT="121900" marB="121900"/>
                </a:tc>
                <a:tc>
                  <a:txBody>
                    <a:bodyPr/>
                    <a:lstStyle/>
                    <a:p>
                      <a:pPr marL="0" lvl="0" indent="0" algn="l" rtl="0">
                        <a:spcBef>
                          <a:spcPts val="0"/>
                        </a:spcBef>
                        <a:spcAft>
                          <a:spcPts val="0"/>
                        </a:spcAft>
                        <a:buNone/>
                      </a:pPr>
                      <a:r>
                        <a:rPr lang="en-US" sz="1900" b="1">
                          <a:solidFill>
                            <a:srgbClr val="FF0000"/>
                          </a:solidFill>
                        </a:rPr>
                        <a:t>10,000</a:t>
                      </a:r>
                      <a:endParaRPr sz="1900" b="1">
                        <a:solidFill>
                          <a:srgbClr val="FF0000"/>
                        </a:solidFill>
                      </a:endParaRPr>
                    </a:p>
                  </a:txBody>
                  <a:tcPr marL="121900" marR="121900" marT="121900" marB="121900"/>
                </a:tc>
                <a:tc>
                  <a:txBody>
                    <a:bodyPr/>
                    <a:lstStyle/>
                    <a:p>
                      <a:pPr marL="0" lvl="0" indent="0" algn="l" rtl="0">
                        <a:spcBef>
                          <a:spcPts val="0"/>
                        </a:spcBef>
                        <a:spcAft>
                          <a:spcPts val="0"/>
                        </a:spcAft>
                        <a:buNone/>
                      </a:pPr>
                      <a:r>
                        <a:rPr lang="en-US" sz="1900"/>
                        <a:t>1</a:t>
                      </a:r>
                      <a:endParaRPr sz="1900"/>
                    </a:p>
                  </a:txBody>
                  <a:tcPr marL="121900" marR="121900" marT="121900" marB="121900"/>
                </a:tc>
                <a:tc>
                  <a:txBody>
                    <a:bodyPr/>
                    <a:lstStyle/>
                    <a:p>
                      <a:pPr marL="0" lvl="0" indent="0" algn="l" rtl="0">
                        <a:spcBef>
                          <a:spcPts val="0"/>
                        </a:spcBef>
                        <a:spcAft>
                          <a:spcPts val="0"/>
                        </a:spcAft>
                        <a:buNone/>
                      </a:pPr>
                      <a:r>
                        <a:rPr lang="en-US" sz="1900"/>
                        <a:t>0</a:t>
                      </a:r>
                      <a:endParaRPr sz="1900"/>
                    </a:p>
                  </a:txBody>
                  <a:tcPr marL="121900" marR="121900" marT="121900" marB="121900"/>
                </a:tc>
                <a:tc>
                  <a:txBody>
                    <a:bodyPr/>
                    <a:lstStyle/>
                    <a:p>
                      <a:pPr marL="0" lvl="0" indent="0" algn="l" rtl="0">
                        <a:spcBef>
                          <a:spcPts val="0"/>
                        </a:spcBef>
                        <a:spcAft>
                          <a:spcPts val="0"/>
                        </a:spcAft>
                        <a:buNone/>
                      </a:pPr>
                      <a:r>
                        <a:rPr lang="en-US" sz="1900" b="1">
                          <a:solidFill>
                            <a:srgbClr val="0000FF"/>
                          </a:solidFill>
                        </a:rPr>
                        <a:t>10,000</a:t>
                      </a:r>
                      <a:endParaRPr sz="1900" b="1">
                        <a:solidFill>
                          <a:srgbClr val="0000FF"/>
                        </a:solidFill>
                      </a:endParaRPr>
                    </a:p>
                  </a:txBody>
                  <a:tcPr marL="121900" marR="121900" marT="121900" marB="121900"/>
                </a:tc>
                <a:tc>
                  <a:txBody>
                    <a:bodyPr/>
                    <a:lstStyle/>
                    <a:p>
                      <a:pPr marL="0" lvl="0" indent="0" algn="l" rtl="0">
                        <a:spcBef>
                          <a:spcPts val="0"/>
                        </a:spcBef>
                        <a:spcAft>
                          <a:spcPts val="0"/>
                        </a:spcAft>
                        <a:buNone/>
                      </a:pPr>
                      <a:r>
                        <a:rPr lang="en-US" sz="1900" b="1">
                          <a:solidFill>
                            <a:srgbClr val="0000FF"/>
                          </a:solidFill>
                        </a:rPr>
                        <a:t>10,000</a:t>
                      </a:r>
                      <a:endParaRPr sz="1900" b="1">
                        <a:solidFill>
                          <a:srgbClr val="0000FF"/>
                        </a:solidFill>
                      </a:endParaRPr>
                    </a:p>
                  </a:txBody>
                  <a:tcPr marL="121900" marR="121900" marT="121900" marB="121900"/>
                </a:tc>
                <a:extLst>
                  <a:ext uri="{0D108BD9-81ED-4DB2-BD59-A6C34878D82A}">
                    <a16:rowId xmlns:a16="http://schemas.microsoft.com/office/drawing/2014/main" val="10001"/>
                  </a:ext>
                </a:extLst>
              </a:tr>
              <a:tr h="830700">
                <a:tc>
                  <a:txBody>
                    <a:bodyPr/>
                    <a:lstStyle/>
                    <a:p>
                      <a:pPr marL="0" lvl="0" indent="0" algn="l" rtl="0">
                        <a:spcBef>
                          <a:spcPts val="0"/>
                        </a:spcBef>
                        <a:spcAft>
                          <a:spcPts val="0"/>
                        </a:spcAft>
                        <a:buNone/>
                      </a:pPr>
                      <a:r>
                        <a:rPr lang="en-US" sz="1900"/>
                        <a:t>1</a:t>
                      </a:r>
                      <a:endParaRPr sz="1900"/>
                    </a:p>
                  </a:txBody>
                  <a:tcPr marL="121900" marR="121900" marT="121900" marB="121900"/>
                </a:tc>
                <a:tc>
                  <a:txBody>
                    <a:bodyPr/>
                    <a:lstStyle/>
                    <a:p>
                      <a:pPr marL="0" lvl="0" indent="0" algn="l" rtl="0">
                        <a:spcBef>
                          <a:spcPts val="0"/>
                        </a:spcBef>
                        <a:spcAft>
                          <a:spcPts val="0"/>
                        </a:spcAft>
                        <a:buNone/>
                      </a:pPr>
                      <a:r>
                        <a:rPr lang="en-US" sz="1900">
                          <a:solidFill>
                            <a:schemeClr val="dk1"/>
                          </a:solidFill>
                        </a:rPr>
                        <a:t>1625006</a:t>
                      </a:r>
                      <a:endParaRPr sz="1900"/>
                    </a:p>
                  </a:txBody>
                  <a:tcPr marL="121900" marR="121900" marT="121900" marB="121900"/>
                </a:tc>
                <a:tc>
                  <a:txBody>
                    <a:bodyPr/>
                    <a:lstStyle/>
                    <a:p>
                      <a:pPr marL="0" lvl="0" indent="0" algn="l" rtl="0">
                        <a:spcBef>
                          <a:spcPts val="0"/>
                        </a:spcBef>
                        <a:spcAft>
                          <a:spcPts val="0"/>
                        </a:spcAft>
                        <a:buNone/>
                      </a:pPr>
                      <a:r>
                        <a:rPr lang="en-US" sz="1900" b="1">
                          <a:solidFill>
                            <a:srgbClr val="FF0000"/>
                          </a:solidFill>
                        </a:rPr>
                        <a:t>8,000</a:t>
                      </a:r>
                      <a:endParaRPr sz="1900" b="1">
                        <a:solidFill>
                          <a:srgbClr val="FF0000"/>
                        </a:solidFill>
                      </a:endParaRPr>
                    </a:p>
                  </a:txBody>
                  <a:tcPr marL="121900" marR="121900" marT="121900" marB="121900"/>
                </a:tc>
                <a:tc>
                  <a:txBody>
                    <a:bodyPr/>
                    <a:lstStyle/>
                    <a:p>
                      <a:pPr marL="0" lvl="0" indent="0" algn="l" rtl="0">
                        <a:spcBef>
                          <a:spcPts val="0"/>
                        </a:spcBef>
                        <a:spcAft>
                          <a:spcPts val="0"/>
                        </a:spcAft>
                        <a:buNone/>
                      </a:pPr>
                      <a:r>
                        <a:rPr lang="en-US" sz="1900"/>
                        <a:t>2</a:t>
                      </a:r>
                      <a:endParaRPr sz="1900"/>
                    </a:p>
                  </a:txBody>
                  <a:tcPr marL="121900" marR="121900" marT="121900" marB="121900"/>
                </a:tc>
                <a:tc>
                  <a:txBody>
                    <a:bodyPr/>
                    <a:lstStyle/>
                    <a:p>
                      <a:pPr marL="0" lvl="0" indent="0" algn="l" rtl="0">
                        <a:spcBef>
                          <a:spcPts val="0"/>
                        </a:spcBef>
                        <a:spcAft>
                          <a:spcPts val="0"/>
                        </a:spcAft>
                        <a:buNone/>
                      </a:pPr>
                      <a:r>
                        <a:rPr lang="en-US" sz="1900"/>
                        <a:t>0</a:t>
                      </a:r>
                      <a:endParaRPr sz="1900"/>
                    </a:p>
                  </a:txBody>
                  <a:tcPr marL="121900" marR="121900" marT="121900" marB="121900"/>
                </a:tc>
                <a:tc>
                  <a:txBody>
                    <a:bodyPr/>
                    <a:lstStyle/>
                    <a:p>
                      <a:pPr marL="0" lvl="0" indent="0" algn="l" rtl="0">
                        <a:spcBef>
                          <a:spcPts val="0"/>
                        </a:spcBef>
                        <a:spcAft>
                          <a:spcPts val="0"/>
                        </a:spcAft>
                        <a:buClr>
                          <a:schemeClr val="dk1"/>
                        </a:buClr>
                        <a:buSzPts val="1500"/>
                        <a:buFont typeface="Arial"/>
                        <a:buNone/>
                      </a:pPr>
                      <a:r>
                        <a:rPr lang="en-US" sz="1900" b="1">
                          <a:solidFill>
                            <a:srgbClr val="0000FF"/>
                          </a:solidFill>
                        </a:rPr>
                        <a:t>10,000</a:t>
                      </a:r>
                      <a:endParaRPr sz="1900" b="1">
                        <a:solidFill>
                          <a:srgbClr val="0000FF"/>
                        </a:solidFill>
                      </a:endParaRPr>
                    </a:p>
                  </a:txBody>
                  <a:tcPr marL="121900" marR="121900" marT="121900" marB="121900"/>
                </a:tc>
                <a:tc>
                  <a:txBody>
                    <a:bodyPr/>
                    <a:lstStyle/>
                    <a:p>
                      <a:pPr marL="0" lvl="0" indent="0" algn="l" rtl="0">
                        <a:spcBef>
                          <a:spcPts val="0"/>
                        </a:spcBef>
                        <a:spcAft>
                          <a:spcPts val="0"/>
                        </a:spcAft>
                        <a:buNone/>
                      </a:pPr>
                      <a:r>
                        <a:rPr lang="en-US" sz="1900" b="1">
                          <a:solidFill>
                            <a:srgbClr val="0000FF"/>
                          </a:solidFill>
                        </a:rPr>
                        <a:t>8,000</a:t>
                      </a:r>
                      <a:endParaRPr sz="1900" b="1">
                        <a:solidFill>
                          <a:srgbClr val="0000FF"/>
                        </a:solidFill>
                      </a:endParaRPr>
                    </a:p>
                  </a:txBody>
                  <a:tcPr marL="121900" marR="121900" marT="121900" marB="121900"/>
                </a:tc>
                <a:extLst>
                  <a:ext uri="{0D108BD9-81ED-4DB2-BD59-A6C34878D82A}">
                    <a16:rowId xmlns:a16="http://schemas.microsoft.com/office/drawing/2014/main" val="10002"/>
                  </a:ext>
                </a:extLst>
              </a:tr>
              <a:tr h="830700">
                <a:tc>
                  <a:txBody>
                    <a:bodyPr/>
                    <a:lstStyle/>
                    <a:p>
                      <a:pPr marL="0" lvl="0" indent="0" algn="l" rtl="0">
                        <a:spcBef>
                          <a:spcPts val="0"/>
                        </a:spcBef>
                        <a:spcAft>
                          <a:spcPts val="0"/>
                        </a:spcAft>
                        <a:buNone/>
                      </a:pPr>
                      <a:r>
                        <a:rPr lang="en-US" sz="1900"/>
                        <a:t>...</a:t>
                      </a:r>
                      <a:endParaRPr sz="1900"/>
                    </a:p>
                  </a:txBody>
                  <a:tcPr marL="121900" marR="121900" marT="121900" marB="121900"/>
                </a:tc>
                <a:tc>
                  <a:txBody>
                    <a:bodyPr/>
                    <a:lstStyle/>
                    <a:p>
                      <a:pPr marL="0" lvl="0" indent="0" algn="l" rtl="0">
                        <a:spcBef>
                          <a:spcPts val="0"/>
                        </a:spcBef>
                        <a:spcAft>
                          <a:spcPts val="0"/>
                        </a:spcAft>
                        <a:buNone/>
                      </a:pPr>
                      <a:r>
                        <a:rPr lang="en-US" sz="1900">
                          <a:solidFill>
                            <a:schemeClr val="dk1"/>
                          </a:solidFill>
                        </a:rPr>
                        <a:t>1625006</a:t>
                      </a:r>
                      <a:endParaRPr sz="1900">
                        <a:solidFill>
                          <a:schemeClr val="dk1"/>
                        </a:solidFill>
                      </a:endParaRPr>
                    </a:p>
                  </a:txBody>
                  <a:tcPr marL="121900" marR="121900" marT="121900" marB="121900"/>
                </a:tc>
                <a:tc>
                  <a:txBody>
                    <a:bodyPr/>
                    <a:lstStyle/>
                    <a:p>
                      <a:pPr marL="0" lvl="0" indent="0" algn="l" rtl="0">
                        <a:spcBef>
                          <a:spcPts val="0"/>
                        </a:spcBef>
                        <a:spcAft>
                          <a:spcPts val="0"/>
                        </a:spcAft>
                        <a:buNone/>
                      </a:pPr>
                      <a:r>
                        <a:rPr lang="en-US" sz="1900" b="1">
                          <a:solidFill>
                            <a:srgbClr val="FF0000"/>
                          </a:solidFill>
                        </a:rPr>
                        <a:t>...</a:t>
                      </a:r>
                      <a:endParaRPr sz="1900" b="1">
                        <a:solidFill>
                          <a:srgbClr val="FF0000"/>
                        </a:solidFill>
                      </a:endParaRPr>
                    </a:p>
                  </a:txBody>
                  <a:tcPr marL="121900" marR="121900" marT="121900" marB="121900"/>
                </a:tc>
                <a:tc>
                  <a:txBody>
                    <a:bodyPr/>
                    <a:lstStyle/>
                    <a:p>
                      <a:pPr marL="0" lvl="0" indent="0" algn="l" rtl="0">
                        <a:spcBef>
                          <a:spcPts val="0"/>
                        </a:spcBef>
                        <a:spcAft>
                          <a:spcPts val="0"/>
                        </a:spcAft>
                        <a:buNone/>
                      </a:pPr>
                      <a:r>
                        <a:rPr lang="en-US" sz="1900"/>
                        <a:t>...</a:t>
                      </a:r>
                      <a:endParaRPr sz="1900"/>
                    </a:p>
                  </a:txBody>
                  <a:tcPr marL="121900" marR="121900" marT="121900" marB="121900"/>
                </a:tc>
                <a:tc>
                  <a:txBody>
                    <a:bodyPr/>
                    <a:lstStyle/>
                    <a:p>
                      <a:pPr marL="0" lvl="0" indent="0" algn="l" rtl="0">
                        <a:spcBef>
                          <a:spcPts val="0"/>
                        </a:spcBef>
                        <a:spcAft>
                          <a:spcPts val="0"/>
                        </a:spcAft>
                        <a:buNone/>
                      </a:pPr>
                      <a:r>
                        <a:rPr lang="en-US" sz="1900"/>
                        <a:t>...</a:t>
                      </a:r>
                      <a:endParaRPr sz="1900"/>
                    </a:p>
                  </a:txBody>
                  <a:tcPr marL="121900" marR="121900" marT="121900" marB="121900"/>
                </a:tc>
                <a:tc>
                  <a:txBody>
                    <a:bodyPr/>
                    <a:lstStyle/>
                    <a:p>
                      <a:pPr marL="0" lvl="0" indent="0" algn="l" rtl="0">
                        <a:spcBef>
                          <a:spcPts val="0"/>
                        </a:spcBef>
                        <a:spcAft>
                          <a:spcPts val="0"/>
                        </a:spcAft>
                        <a:buClr>
                          <a:schemeClr val="dk1"/>
                        </a:buClr>
                        <a:buSzPts val="1500"/>
                        <a:buFont typeface="Arial"/>
                        <a:buNone/>
                      </a:pPr>
                      <a:r>
                        <a:rPr lang="en-US" sz="1900" b="1">
                          <a:solidFill>
                            <a:srgbClr val="0000FF"/>
                          </a:solidFill>
                        </a:rPr>
                        <a:t>10,000</a:t>
                      </a:r>
                      <a:endParaRPr sz="1900" b="1">
                        <a:solidFill>
                          <a:srgbClr val="0000FF"/>
                        </a:solidFill>
                      </a:endParaRPr>
                    </a:p>
                  </a:txBody>
                  <a:tcPr marL="121900" marR="121900" marT="121900" marB="121900"/>
                </a:tc>
                <a:tc>
                  <a:txBody>
                    <a:bodyPr/>
                    <a:lstStyle/>
                    <a:p>
                      <a:pPr marL="0" lvl="0" indent="0" algn="l" rtl="0">
                        <a:spcBef>
                          <a:spcPts val="0"/>
                        </a:spcBef>
                        <a:spcAft>
                          <a:spcPts val="0"/>
                        </a:spcAft>
                        <a:buNone/>
                      </a:pPr>
                      <a:r>
                        <a:rPr lang="en-US" sz="1900" b="1">
                          <a:solidFill>
                            <a:srgbClr val="0000FF"/>
                          </a:solidFill>
                        </a:rPr>
                        <a:t>...</a:t>
                      </a:r>
                      <a:endParaRPr sz="1900" b="1">
                        <a:solidFill>
                          <a:srgbClr val="0000FF"/>
                        </a:solidFill>
                      </a:endParaRPr>
                    </a:p>
                  </a:txBody>
                  <a:tcPr marL="121900" marR="121900" marT="121900" marB="121900"/>
                </a:tc>
                <a:extLst>
                  <a:ext uri="{0D108BD9-81ED-4DB2-BD59-A6C34878D82A}">
                    <a16:rowId xmlns:a16="http://schemas.microsoft.com/office/drawing/2014/main" val="10003"/>
                  </a:ext>
                </a:extLst>
              </a:tr>
              <a:tr h="830700">
                <a:tc>
                  <a:txBody>
                    <a:bodyPr/>
                    <a:lstStyle/>
                    <a:p>
                      <a:pPr marL="0" lvl="0" indent="0" algn="l" rtl="0">
                        <a:spcBef>
                          <a:spcPts val="0"/>
                        </a:spcBef>
                        <a:spcAft>
                          <a:spcPts val="0"/>
                        </a:spcAft>
                        <a:buNone/>
                      </a:pPr>
                      <a:r>
                        <a:rPr lang="en-US" sz="1900"/>
                        <a:t>28</a:t>
                      </a:r>
                      <a:endParaRPr sz="1900"/>
                    </a:p>
                  </a:txBody>
                  <a:tcPr marL="121900" marR="121900" marT="121900" marB="121900"/>
                </a:tc>
                <a:tc>
                  <a:txBody>
                    <a:bodyPr/>
                    <a:lstStyle/>
                    <a:p>
                      <a:pPr marL="0" lvl="0" indent="0" algn="l" rtl="0">
                        <a:spcBef>
                          <a:spcPts val="0"/>
                        </a:spcBef>
                        <a:spcAft>
                          <a:spcPts val="0"/>
                        </a:spcAft>
                        <a:buNone/>
                      </a:pPr>
                      <a:r>
                        <a:rPr lang="en-US" sz="1900">
                          <a:solidFill>
                            <a:schemeClr val="dk1"/>
                          </a:solidFill>
                        </a:rPr>
                        <a:t>1625006</a:t>
                      </a:r>
                      <a:endParaRPr sz="1900"/>
                    </a:p>
                  </a:txBody>
                  <a:tcPr marL="121900" marR="121900" marT="121900" marB="121900"/>
                </a:tc>
                <a:tc>
                  <a:txBody>
                    <a:bodyPr/>
                    <a:lstStyle/>
                    <a:p>
                      <a:pPr marL="0" lvl="0" indent="0" algn="l" rtl="0">
                        <a:spcBef>
                          <a:spcPts val="0"/>
                        </a:spcBef>
                        <a:spcAft>
                          <a:spcPts val="0"/>
                        </a:spcAft>
                        <a:buNone/>
                      </a:pPr>
                      <a:r>
                        <a:rPr lang="en-US" sz="1900" b="1">
                          <a:solidFill>
                            <a:srgbClr val="FF0000"/>
                          </a:solidFill>
                        </a:rPr>
                        <a:t>6,000</a:t>
                      </a:r>
                      <a:endParaRPr sz="1900" b="1">
                        <a:solidFill>
                          <a:srgbClr val="FF0000"/>
                        </a:solidFill>
                      </a:endParaRPr>
                    </a:p>
                  </a:txBody>
                  <a:tcPr marL="121900" marR="121900" marT="121900" marB="121900"/>
                </a:tc>
                <a:tc>
                  <a:txBody>
                    <a:bodyPr/>
                    <a:lstStyle/>
                    <a:p>
                      <a:pPr marL="0" lvl="0" indent="0" algn="l" rtl="0">
                        <a:spcBef>
                          <a:spcPts val="0"/>
                        </a:spcBef>
                        <a:spcAft>
                          <a:spcPts val="0"/>
                        </a:spcAft>
                        <a:buNone/>
                      </a:pPr>
                      <a:r>
                        <a:rPr lang="en-US" sz="1900"/>
                        <a:t>29</a:t>
                      </a:r>
                      <a:endParaRPr sz="1900"/>
                    </a:p>
                  </a:txBody>
                  <a:tcPr marL="121900" marR="121900" marT="121900" marB="121900"/>
                </a:tc>
                <a:tc>
                  <a:txBody>
                    <a:bodyPr/>
                    <a:lstStyle/>
                    <a:p>
                      <a:pPr marL="0" lvl="0" indent="0" algn="l" rtl="0">
                        <a:spcBef>
                          <a:spcPts val="0"/>
                        </a:spcBef>
                        <a:spcAft>
                          <a:spcPts val="0"/>
                        </a:spcAft>
                        <a:buNone/>
                      </a:pPr>
                      <a:r>
                        <a:rPr lang="en-US" sz="1900"/>
                        <a:t>1</a:t>
                      </a:r>
                      <a:endParaRPr sz="1900"/>
                    </a:p>
                  </a:txBody>
                  <a:tcPr marL="121900" marR="121900" marT="121900" marB="121900"/>
                </a:tc>
                <a:tc>
                  <a:txBody>
                    <a:bodyPr/>
                    <a:lstStyle/>
                    <a:p>
                      <a:pPr marL="0" lvl="0" indent="0" algn="l" rtl="0">
                        <a:spcBef>
                          <a:spcPts val="0"/>
                        </a:spcBef>
                        <a:spcAft>
                          <a:spcPts val="0"/>
                        </a:spcAft>
                        <a:buClr>
                          <a:schemeClr val="dk1"/>
                        </a:buClr>
                        <a:buSzPts val="1500"/>
                        <a:buFont typeface="Arial"/>
                        <a:buNone/>
                      </a:pPr>
                      <a:r>
                        <a:rPr lang="en-US" sz="1900" b="1">
                          <a:solidFill>
                            <a:srgbClr val="0000FF"/>
                          </a:solidFill>
                        </a:rPr>
                        <a:t>10,000</a:t>
                      </a:r>
                      <a:endParaRPr sz="1900" b="1">
                        <a:solidFill>
                          <a:srgbClr val="0000FF"/>
                        </a:solidFill>
                      </a:endParaRPr>
                    </a:p>
                  </a:txBody>
                  <a:tcPr marL="121900" marR="121900" marT="121900" marB="121900"/>
                </a:tc>
                <a:tc>
                  <a:txBody>
                    <a:bodyPr/>
                    <a:lstStyle/>
                    <a:p>
                      <a:pPr marL="0" lvl="0" indent="0" algn="l" rtl="0">
                        <a:spcBef>
                          <a:spcPts val="0"/>
                        </a:spcBef>
                        <a:spcAft>
                          <a:spcPts val="0"/>
                        </a:spcAft>
                        <a:buNone/>
                      </a:pPr>
                      <a:r>
                        <a:rPr lang="en-US" sz="1900" b="1">
                          <a:solidFill>
                            <a:srgbClr val="0000FF"/>
                          </a:solidFill>
                        </a:rPr>
                        <a:t>6,000</a:t>
                      </a:r>
                      <a:endParaRPr sz="1900" b="1">
                        <a:solidFill>
                          <a:srgbClr val="0000FF"/>
                        </a:solidFill>
                      </a:endParaRPr>
                    </a:p>
                  </a:txBody>
                  <a:tcPr marL="121900" marR="121900" marT="121900" marB="121900"/>
                </a:tc>
                <a:extLst>
                  <a:ext uri="{0D108BD9-81ED-4DB2-BD59-A6C34878D82A}">
                    <a16:rowId xmlns:a16="http://schemas.microsoft.com/office/drawing/2014/main" val="10004"/>
                  </a:ext>
                </a:extLst>
              </a:tr>
            </a:tbl>
          </a:graphicData>
        </a:graphic>
      </p:graphicFrame>
      <p:cxnSp>
        <p:nvCxnSpPr>
          <p:cNvPr id="775" name="Google Shape;775;g6c25668923_0_2976"/>
          <p:cNvCxnSpPr/>
          <p:nvPr/>
        </p:nvCxnSpPr>
        <p:spPr>
          <a:xfrm flipH="1">
            <a:off x="3547300" y="3173500"/>
            <a:ext cx="19800" cy="30054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pic>
        <p:nvPicPr>
          <p:cNvPr id="781" name="Google Shape;781;g6c25668923_0_3048"/>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782" name="Google Shape;782;g6c25668923_0_3048"/>
          <p:cNvSpPr txBox="1"/>
          <p:nvPr/>
        </p:nvSpPr>
        <p:spPr>
          <a:xfrm>
            <a:off x="4725150" y="221100"/>
            <a:ext cx="27417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2400" b="1">
                <a:solidFill>
                  <a:srgbClr val="F17F42"/>
                </a:solidFill>
              </a:rPr>
              <a:t>Survival Analysis</a:t>
            </a:r>
            <a:endParaRPr sz="2400" b="1">
              <a:solidFill>
                <a:srgbClr val="F17F42"/>
              </a:solidFill>
            </a:endParaRPr>
          </a:p>
        </p:txBody>
      </p:sp>
      <p:sp>
        <p:nvSpPr>
          <p:cNvPr id="783" name="Google Shape;783;g6c25668923_0_3048"/>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4" name="Google Shape;784;g6c25668923_0_3048"/>
          <p:cNvSpPr txBox="1"/>
          <p:nvPr/>
        </p:nvSpPr>
        <p:spPr>
          <a:xfrm>
            <a:off x="4226913" y="1181750"/>
            <a:ext cx="7986300" cy="662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000">
                <a:solidFill>
                  <a:srgbClr val="434343"/>
                </a:solidFill>
              </a:rPr>
              <a:t>How to transform a classification model back to a regression model?</a:t>
            </a:r>
            <a:endParaRPr sz="2000">
              <a:solidFill>
                <a:srgbClr val="434343"/>
              </a:solidFill>
            </a:endParaRPr>
          </a:p>
        </p:txBody>
      </p:sp>
      <p:pic>
        <p:nvPicPr>
          <p:cNvPr id="785" name="Google Shape;785;g6c25668923_0_3048"/>
          <p:cNvPicPr preferRelativeResize="0"/>
          <p:nvPr/>
        </p:nvPicPr>
        <p:blipFill>
          <a:blip r:embed="rId4">
            <a:alphaModFix/>
          </a:blip>
          <a:stretch>
            <a:fillRect/>
          </a:stretch>
        </p:blipFill>
        <p:spPr>
          <a:xfrm>
            <a:off x="0" y="1181748"/>
            <a:ext cx="4108075" cy="5411700"/>
          </a:xfrm>
          <a:prstGeom prst="rect">
            <a:avLst/>
          </a:prstGeom>
          <a:noFill/>
          <a:ln>
            <a:noFill/>
          </a:ln>
        </p:spPr>
      </p:pic>
      <p:graphicFrame>
        <p:nvGraphicFramePr>
          <p:cNvPr id="786" name="Google Shape;786;g6c25668923_0_3048"/>
          <p:cNvGraphicFramePr/>
          <p:nvPr/>
        </p:nvGraphicFramePr>
        <p:xfrm>
          <a:off x="4150671" y="1745217"/>
          <a:ext cx="7986375" cy="4764290"/>
        </p:xfrm>
        <a:graphic>
          <a:graphicData uri="http://schemas.openxmlformats.org/drawingml/2006/table">
            <a:tbl>
              <a:tblPr>
                <a:noFill/>
                <a:tableStyleId>{53E06426-3BFE-4A12-B9DF-F03BA6211E9E}</a:tableStyleId>
              </a:tblPr>
              <a:tblGrid>
                <a:gridCol w="1597275">
                  <a:extLst>
                    <a:ext uri="{9D8B030D-6E8A-4147-A177-3AD203B41FA5}">
                      <a16:colId xmlns:a16="http://schemas.microsoft.com/office/drawing/2014/main" val="20000"/>
                    </a:ext>
                  </a:extLst>
                </a:gridCol>
                <a:gridCol w="1597275">
                  <a:extLst>
                    <a:ext uri="{9D8B030D-6E8A-4147-A177-3AD203B41FA5}">
                      <a16:colId xmlns:a16="http://schemas.microsoft.com/office/drawing/2014/main" val="20001"/>
                    </a:ext>
                  </a:extLst>
                </a:gridCol>
                <a:gridCol w="1597275">
                  <a:extLst>
                    <a:ext uri="{9D8B030D-6E8A-4147-A177-3AD203B41FA5}">
                      <a16:colId xmlns:a16="http://schemas.microsoft.com/office/drawing/2014/main" val="20002"/>
                    </a:ext>
                  </a:extLst>
                </a:gridCol>
                <a:gridCol w="1597275">
                  <a:extLst>
                    <a:ext uri="{9D8B030D-6E8A-4147-A177-3AD203B41FA5}">
                      <a16:colId xmlns:a16="http://schemas.microsoft.com/office/drawing/2014/main" val="20003"/>
                    </a:ext>
                  </a:extLst>
                </a:gridCol>
                <a:gridCol w="1597275">
                  <a:extLst>
                    <a:ext uri="{9D8B030D-6E8A-4147-A177-3AD203B41FA5}">
                      <a16:colId xmlns:a16="http://schemas.microsoft.com/office/drawing/2014/main" val="20004"/>
                    </a:ext>
                  </a:extLst>
                </a:gridCol>
              </a:tblGrid>
              <a:tr h="1293000">
                <a:tc>
                  <a:txBody>
                    <a:bodyPr/>
                    <a:lstStyle/>
                    <a:p>
                      <a:pPr marL="0" lvl="0" indent="0" algn="l" rtl="0">
                        <a:spcBef>
                          <a:spcPts val="0"/>
                        </a:spcBef>
                        <a:spcAft>
                          <a:spcPts val="0"/>
                        </a:spcAft>
                        <a:buNone/>
                      </a:pPr>
                      <a:endParaRPr sz="1900"/>
                    </a:p>
                  </a:txBody>
                  <a:tcPr marL="121900" marR="121900" marT="121900" marB="121900"/>
                </a:tc>
                <a:tc>
                  <a:txBody>
                    <a:bodyPr/>
                    <a:lstStyle/>
                    <a:p>
                      <a:pPr marL="0" lvl="0" indent="0" algn="l" rtl="0">
                        <a:spcBef>
                          <a:spcPts val="0"/>
                        </a:spcBef>
                        <a:spcAft>
                          <a:spcPts val="0"/>
                        </a:spcAft>
                        <a:buNone/>
                      </a:pPr>
                      <a:r>
                        <a:rPr lang="en-US" sz="1900"/>
                        <a:t>LISTING_ID</a:t>
                      </a:r>
                      <a:endParaRPr sz="1900"/>
                    </a:p>
                  </a:txBody>
                  <a:tcPr marL="121900" marR="121900" marT="121900" marB="121900"/>
                </a:tc>
                <a:tc>
                  <a:txBody>
                    <a:bodyPr/>
                    <a:lstStyle/>
                    <a:p>
                      <a:pPr marL="0" lvl="0" indent="0" algn="l" rtl="0">
                        <a:spcBef>
                          <a:spcPts val="0"/>
                        </a:spcBef>
                        <a:spcAft>
                          <a:spcPts val="0"/>
                        </a:spcAft>
                        <a:buNone/>
                      </a:pPr>
                      <a:r>
                        <a:rPr lang="en-US" sz="1900"/>
                        <a:t>DAY_ON_MARKET</a:t>
                      </a:r>
                      <a:endParaRPr sz="1900"/>
                    </a:p>
                  </a:txBody>
                  <a:tcPr marL="121900" marR="121900" marT="121900" marB="121900"/>
                </a:tc>
                <a:tc>
                  <a:txBody>
                    <a:bodyPr/>
                    <a:lstStyle/>
                    <a:p>
                      <a:pPr marL="0" lvl="0" indent="0" algn="l" rtl="0">
                        <a:spcBef>
                          <a:spcPts val="0"/>
                        </a:spcBef>
                        <a:spcAft>
                          <a:spcPts val="0"/>
                        </a:spcAft>
                        <a:buNone/>
                      </a:pPr>
                      <a:r>
                        <a:rPr lang="en-US" sz="1900"/>
                        <a:t>OFFER_TOMORROW?</a:t>
                      </a:r>
                      <a:endParaRPr sz="1900"/>
                    </a:p>
                    <a:p>
                      <a:pPr marL="0" lvl="0" indent="0" algn="l" rtl="0">
                        <a:spcBef>
                          <a:spcPts val="0"/>
                        </a:spcBef>
                        <a:spcAft>
                          <a:spcPts val="0"/>
                        </a:spcAft>
                        <a:buNone/>
                      </a:pPr>
                      <a:r>
                        <a:rPr lang="en-US" sz="1900"/>
                        <a:t>(y label)</a:t>
                      </a:r>
                      <a:endParaRPr sz="1900"/>
                    </a:p>
                  </a:txBody>
                  <a:tcPr marL="121900" marR="121900" marT="121900" marB="121900">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900"/>
                        <a:t>Probability of having offer tomorrow</a:t>
                      </a:r>
                      <a:endParaRPr sz="19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560375">
                <a:tc>
                  <a:txBody>
                    <a:bodyPr/>
                    <a:lstStyle/>
                    <a:p>
                      <a:pPr marL="0" lvl="0" indent="0" algn="l" rtl="0">
                        <a:spcBef>
                          <a:spcPts val="0"/>
                        </a:spcBef>
                        <a:spcAft>
                          <a:spcPts val="0"/>
                        </a:spcAft>
                        <a:buNone/>
                      </a:pPr>
                      <a:r>
                        <a:rPr lang="en-US" sz="1900"/>
                        <a:t>0</a:t>
                      </a:r>
                      <a:endParaRPr sz="1900"/>
                    </a:p>
                  </a:txBody>
                  <a:tcPr marL="121900" marR="121900" marT="121900" marB="121900"/>
                </a:tc>
                <a:tc>
                  <a:txBody>
                    <a:bodyPr/>
                    <a:lstStyle/>
                    <a:p>
                      <a:pPr marL="0" lvl="0" indent="0" algn="l" rtl="0">
                        <a:spcBef>
                          <a:spcPts val="0"/>
                        </a:spcBef>
                        <a:spcAft>
                          <a:spcPts val="0"/>
                        </a:spcAft>
                        <a:buNone/>
                      </a:pPr>
                      <a:r>
                        <a:rPr lang="en-US" sz="1900"/>
                        <a:t>1625006</a:t>
                      </a:r>
                      <a:endParaRPr sz="1900"/>
                    </a:p>
                  </a:txBody>
                  <a:tcPr marL="121900" marR="121900" marT="121900" marB="121900"/>
                </a:tc>
                <a:tc>
                  <a:txBody>
                    <a:bodyPr/>
                    <a:lstStyle/>
                    <a:p>
                      <a:pPr marL="0" lvl="0" indent="0" algn="l" rtl="0">
                        <a:spcBef>
                          <a:spcPts val="0"/>
                        </a:spcBef>
                        <a:spcAft>
                          <a:spcPts val="0"/>
                        </a:spcAft>
                        <a:buNone/>
                      </a:pPr>
                      <a:r>
                        <a:rPr lang="en-US" sz="1900"/>
                        <a:t>1</a:t>
                      </a:r>
                      <a:endParaRPr sz="1900"/>
                    </a:p>
                  </a:txBody>
                  <a:tcPr marL="121900" marR="121900" marT="121900" marB="121900"/>
                </a:tc>
                <a:tc>
                  <a:txBody>
                    <a:bodyPr/>
                    <a:lstStyle/>
                    <a:p>
                      <a:pPr marL="0" lvl="0" indent="0" algn="l" rtl="0">
                        <a:spcBef>
                          <a:spcPts val="0"/>
                        </a:spcBef>
                        <a:spcAft>
                          <a:spcPts val="0"/>
                        </a:spcAft>
                        <a:buNone/>
                      </a:pPr>
                      <a:r>
                        <a:rPr lang="en-US" sz="1900"/>
                        <a:t>0</a:t>
                      </a:r>
                      <a:endParaRPr sz="1900"/>
                    </a:p>
                  </a:txBody>
                  <a:tcPr marL="121900" marR="121900" marT="121900" marB="121900">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900"/>
                        <a:t>0.335</a:t>
                      </a:r>
                      <a:endParaRPr sz="19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60375">
                <a:tc>
                  <a:txBody>
                    <a:bodyPr/>
                    <a:lstStyle/>
                    <a:p>
                      <a:pPr marL="0" lvl="0" indent="0" algn="l" rtl="0">
                        <a:spcBef>
                          <a:spcPts val="0"/>
                        </a:spcBef>
                        <a:spcAft>
                          <a:spcPts val="0"/>
                        </a:spcAft>
                        <a:buNone/>
                      </a:pPr>
                      <a:r>
                        <a:rPr lang="en-US" sz="1900"/>
                        <a:t>1</a:t>
                      </a:r>
                      <a:endParaRPr sz="1900"/>
                    </a:p>
                  </a:txBody>
                  <a:tcPr marL="121900" marR="121900" marT="121900" marB="121900"/>
                </a:tc>
                <a:tc>
                  <a:txBody>
                    <a:bodyPr/>
                    <a:lstStyle/>
                    <a:p>
                      <a:pPr marL="0" lvl="0" indent="0" algn="l" rtl="0">
                        <a:spcBef>
                          <a:spcPts val="0"/>
                        </a:spcBef>
                        <a:spcAft>
                          <a:spcPts val="0"/>
                        </a:spcAft>
                        <a:buNone/>
                      </a:pPr>
                      <a:r>
                        <a:rPr lang="en-US" sz="1900">
                          <a:solidFill>
                            <a:schemeClr val="dk1"/>
                          </a:solidFill>
                        </a:rPr>
                        <a:t>1625006</a:t>
                      </a:r>
                      <a:endParaRPr sz="1900"/>
                    </a:p>
                  </a:txBody>
                  <a:tcPr marL="121900" marR="121900" marT="121900" marB="121900"/>
                </a:tc>
                <a:tc>
                  <a:txBody>
                    <a:bodyPr/>
                    <a:lstStyle/>
                    <a:p>
                      <a:pPr marL="0" lvl="0" indent="0" algn="l" rtl="0">
                        <a:spcBef>
                          <a:spcPts val="0"/>
                        </a:spcBef>
                        <a:spcAft>
                          <a:spcPts val="0"/>
                        </a:spcAft>
                        <a:buNone/>
                      </a:pPr>
                      <a:r>
                        <a:rPr lang="en-US" sz="1900"/>
                        <a:t>2</a:t>
                      </a:r>
                      <a:endParaRPr sz="1900"/>
                    </a:p>
                  </a:txBody>
                  <a:tcPr marL="121900" marR="121900" marT="121900" marB="121900"/>
                </a:tc>
                <a:tc>
                  <a:txBody>
                    <a:bodyPr/>
                    <a:lstStyle/>
                    <a:p>
                      <a:pPr marL="0" lvl="0" indent="0" algn="l" rtl="0">
                        <a:spcBef>
                          <a:spcPts val="0"/>
                        </a:spcBef>
                        <a:spcAft>
                          <a:spcPts val="0"/>
                        </a:spcAft>
                        <a:buNone/>
                      </a:pPr>
                      <a:r>
                        <a:rPr lang="en-US" sz="1900"/>
                        <a:t>0</a:t>
                      </a:r>
                      <a:endParaRPr sz="1900"/>
                    </a:p>
                  </a:txBody>
                  <a:tcPr marL="121900" marR="121900" marT="121900" marB="121900">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900"/>
                        <a:t>0.421</a:t>
                      </a:r>
                      <a:endParaRPr sz="19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60375">
                <a:tc>
                  <a:txBody>
                    <a:bodyPr/>
                    <a:lstStyle/>
                    <a:p>
                      <a:pPr marL="0" lvl="0" indent="0" algn="l" rtl="0">
                        <a:spcBef>
                          <a:spcPts val="0"/>
                        </a:spcBef>
                        <a:spcAft>
                          <a:spcPts val="0"/>
                        </a:spcAft>
                        <a:buNone/>
                      </a:pPr>
                      <a:r>
                        <a:rPr lang="en-US" sz="1900"/>
                        <a:t>...</a:t>
                      </a:r>
                      <a:endParaRPr sz="1900"/>
                    </a:p>
                  </a:txBody>
                  <a:tcPr marL="121900" marR="121900" marT="121900" marB="121900"/>
                </a:tc>
                <a:tc>
                  <a:txBody>
                    <a:bodyPr/>
                    <a:lstStyle/>
                    <a:p>
                      <a:pPr marL="0" lvl="0" indent="0" algn="l" rtl="0">
                        <a:spcBef>
                          <a:spcPts val="0"/>
                        </a:spcBef>
                        <a:spcAft>
                          <a:spcPts val="0"/>
                        </a:spcAft>
                        <a:buNone/>
                      </a:pPr>
                      <a:r>
                        <a:rPr lang="en-US" sz="1900">
                          <a:solidFill>
                            <a:schemeClr val="dk1"/>
                          </a:solidFill>
                        </a:rPr>
                        <a:t>1625006</a:t>
                      </a:r>
                      <a:endParaRPr sz="1900">
                        <a:solidFill>
                          <a:schemeClr val="dk1"/>
                        </a:solidFill>
                      </a:endParaRPr>
                    </a:p>
                  </a:txBody>
                  <a:tcPr marL="121900" marR="121900" marT="121900" marB="121900"/>
                </a:tc>
                <a:tc>
                  <a:txBody>
                    <a:bodyPr/>
                    <a:lstStyle/>
                    <a:p>
                      <a:pPr marL="0" lvl="0" indent="0" algn="l" rtl="0">
                        <a:spcBef>
                          <a:spcPts val="0"/>
                        </a:spcBef>
                        <a:spcAft>
                          <a:spcPts val="0"/>
                        </a:spcAft>
                        <a:buNone/>
                      </a:pPr>
                      <a:r>
                        <a:rPr lang="en-US" sz="1900"/>
                        <a:t>...</a:t>
                      </a:r>
                      <a:endParaRPr sz="1900"/>
                    </a:p>
                  </a:txBody>
                  <a:tcPr marL="121900" marR="121900" marT="121900" marB="121900"/>
                </a:tc>
                <a:tc>
                  <a:txBody>
                    <a:bodyPr/>
                    <a:lstStyle/>
                    <a:p>
                      <a:pPr marL="0" lvl="0" indent="0" algn="l" rtl="0">
                        <a:spcBef>
                          <a:spcPts val="0"/>
                        </a:spcBef>
                        <a:spcAft>
                          <a:spcPts val="0"/>
                        </a:spcAft>
                        <a:buNone/>
                      </a:pPr>
                      <a:r>
                        <a:rPr lang="en-US" sz="1900"/>
                        <a:t>...</a:t>
                      </a:r>
                      <a:endParaRPr sz="1900"/>
                    </a:p>
                  </a:txBody>
                  <a:tcPr marL="121900" marR="121900" marT="121900" marB="121900">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900"/>
                        <a:t>...</a:t>
                      </a:r>
                      <a:endParaRPr sz="19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560375">
                <a:tc>
                  <a:txBody>
                    <a:bodyPr/>
                    <a:lstStyle/>
                    <a:p>
                      <a:pPr marL="0" lvl="0" indent="0" algn="l" rtl="0">
                        <a:spcBef>
                          <a:spcPts val="0"/>
                        </a:spcBef>
                        <a:spcAft>
                          <a:spcPts val="0"/>
                        </a:spcAft>
                        <a:buNone/>
                      </a:pPr>
                      <a:r>
                        <a:rPr lang="en-US" sz="1900"/>
                        <a:t>28</a:t>
                      </a:r>
                      <a:endParaRPr sz="1900"/>
                    </a:p>
                  </a:txBody>
                  <a:tcPr marL="121900" marR="121900" marT="121900" marB="121900"/>
                </a:tc>
                <a:tc>
                  <a:txBody>
                    <a:bodyPr/>
                    <a:lstStyle/>
                    <a:p>
                      <a:pPr marL="0" lvl="0" indent="0" algn="l" rtl="0">
                        <a:spcBef>
                          <a:spcPts val="0"/>
                        </a:spcBef>
                        <a:spcAft>
                          <a:spcPts val="0"/>
                        </a:spcAft>
                        <a:buNone/>
                      </a:pPr>
                      <a:r>
                        <a:rPr lang="en-US" sz="1900">
                          <a:solidFill>
                            <a:schemeClr val="dk1"/>
                          </a:solidFill>
                        </a:rPr>
                        <a:t>1625006</a:t>
                      </a:r>
                      <a:endParaRPr sz="1900"/>
                    </a:p>
                  </a:txBody>
                  <a:tcPr marL="121900" marR="121900" marT="121900" marB="121900"/>
                </a:tc>
                <a:tc>
                  <a:txBody>
                    <a:bodyPr/>
                    <a:lstStyle/>
                    <a:p>
                      <a:pPr marL="0" lvl="0" indent="0" algn="l" rtl="0">
                        <a:spcBef>
                          <a:spcPts val="0"/>
                        </a:spcBef>
                        <a:spcAft>
                          <a:spcPts val="0"/>
                        </a:spcAft>
                        <a:buNone/>
                      </a:pPr>
                      <a:r>
                        <a:rPr lang="en-US" sz="1900"/>
                        <a:t>29</a:t>
                      </a:r>
                      <a:endParaRPr sz="1900"/>
                    </a:p>
                  </a:txBody>
                  <a:tcPr marL="121900" marR="121900" marT="121900" marB="121900"/>
                </a:tc>
                <a:tc>
                  <a:txBody>
                    <a:bodyPr/>
                    <a:lstStyle/>
                    <a:p>
                      <a:pPr marL="0" lvl="0" indent="0" algn="l" rtl="0">
                        <a:spcBef>
                          <a:spcPts val="0"/>
                        </a:spcBef>
                        <a:spcAft>
                          <a:spcPts val="0"/>
                        </a:spcAft>
                        <a:buNone/>
                      </a:pPr>
                      <a:r>
                        <a:rPr lang="en-US" sz="1900"/>
                        <a:t>1</a:t>
                      </a:r>
                      <a:endParaRPr sz="1900"/>
                    </a:p>
                  </a:txBody>
                  <a:tcPr marL="121900" marR="121900" marT="121900" marB="121900">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900" b="1">
                          <a:solidFill>
                            <a:srgbClr val="FF0000"/>
                          </a:solidFill>
                        </a:rPr>
                        <a:t>0.878</a:t>
                      </a:r>
                      <a:endParaRPr sz="1900" b="1">
                        <a:solidFill>
                          <a:srgbClr val="FF0000"/>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560375">
                <a:tc>
                  <a:txBody>
                    <a:bodyPr/>
                    <a:lstStyle/>
                    <a:p>
                      <a:pPr marL="0" lvl="0" indent="0" algn="l" rtl="0">
                        <a:spcBef>
                          <a:spcPts val="0"/>
                        </a:spcBef>
                        <a:spcAft>
                          <a:spcPts val="0"/>
                        </a:spcAft>
                        <a:buNone/>
                      </a:pPr>
                      <a:r>
                        <a:rPr lang="en-US" sz="1900"/>
                        <a:t>...</a:t>
                      </a:r>
                      <a:endParaRPr sz="1900"/>
                    </a:p>
                  </a:txBody>
                  <a:tcPr marL="121900" marR="121900" marT="121900" marB="121900"/>
                </a:tc>
                <a:tc>
                  <a:txBody>
                    <a:bodyPr/>
                    <a:lstStyle/>
                    <a:p>
                      <a:pPr marL="0" lvl="0" indent="0" algn="l" rtl="0">
                        <a:spcBef>
                          <a:spcPts val="0"/>
                        </a:spcBef>
                        <a:spcAft>
                          <a:spcPts val="0"/>
                        </a:spcAft>
                        <a:buClr>
                          <a:schemeClr val="dk1"/>
                        </a:buClr>
                        <a:buSzPts val="1500"/>
                        <a:buFont typeface="Arial"/>
                        <a:buNone/>
                      </a:pPr>
                      <a:r>
                        <a:rPr lang="en-US" sz="1900">
                          <a:solidFill>
                            <a:schemeClr val="dk1"/>
                          </a:solidFill>
                        </a:rPr>
                        <a:t>1625006</a:t>
                      </a:r>
                      <a:endParaRPr sz="1900">
                        <a:solidFill>
                          <a:schemeClr val="dk1"/>
                        </a:solidFill>
                      </a:endParaRPr>
                    </a:p>
                  </a:txBody>
                  <a:tcPr marL="121900" marR="121900" marT="121900" marB="121900"/>
                </a:tc>
                <a:tc>
                  <a:txBody>
                    <a:bodyPr/>
                    <a:lstStyle/>
                    <a:p>
                      <a:pPr marL="0" lvl="0" indent="0" algn="l" rtl="0">
                        <a:spcBef>
                          <a:spcPts val="0"/>
                        </a:spcBef>
                        <a:spcAft>
                          <a:spcPts val="0"/>
                        </a:spcAft>
                        <a:buNone/>
                      </a:pPr>
                      <a:r>
                        <a:rPr lang="en-US" sz="1900"/>
                        <a:t>...</a:t>
                      </a:r>
                      <a:endParaRPr sz="1900"/>
                    </a:p>
                  </a:txBody>
                  <a:tcPr marL="121900" marR="121900" marT="121900" marB="121900"/>
                </a:tc>
                <a:tc>
                  <a:txBody>
                    <a:bodyPr/>
                    <a:lstStyle/>
                    <a:p>
                      <a:pPr marL="0" lvl="0" indent="0" algn="l" rtl="0">
                        <a:spcBef>
                          <a:spcPts val="0"/>
                        </a:spcBef>
                        <a:spcAft>
                          <a:spcPts val="0"/>
                        </a:spcAft>
                        <a:buNone/>
                      </a:pPr>
                      <a:r>
                        <a:rPr lang="en-US" sz="1900"/>
                        <a:t>...</a:t>
                      </a:r>
                      <a:endParaRPr sz="1900"/>
                    </a:p>
                  </a:txBody>
                  <a:tcPr marL="121900" marR="121900" marT="121900" marB="121900">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900"/>
                        <a:t>...</a:t>
                      </a:r>
                      <a:endParaRPr sz="19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560375">
                <a:tc>
                  <a:txBody>
                    <a:bodyPr/>
                    <a:lstStyle/>
                    <a:p>
                      <a:pPr marL="0" lvl="0" indent="0" algn="l" rtl="0">
                        <a:spcBef>
                          <a:spcPts val="0"/>
                        </a:spcBef>
                        <a:spcAft>
                          <a:spcPts val="0"/>
                        </a:spcAft>
                        <a:buNone/>
                      </a:pPr>
                      <a:r>
                        <a:rPr lang="en-US" sz="1900" b="1">
                          <a:solidFill>
                            <a:srgbClr val="0000FF"/>
                          </a:solidFill>
                        </a:rPr>
                        <a:t>178</a:t>
                      </a:r>
                      <a:endParaRPr sz="1900" b="1">
                        <a:solidFill>
                          <a:srgbClr val="0000FF"/>
                        </a:solidFill>
                      </a:endParaRPr>
                    </a:p>
                  </a:txBody>
                  <a:tcPr marL="121900" marR="121900" marT="121900" marB="121900"/>
                </a:tc>
                <a:tc>
                  <a:txBody>
                    <a:bodyPr/>
                    <a:lstStyle/>
                    <a:p>
                      <a:pPr marL="0" lvl="0" indent="0" algn="l" rtl="0">
                        <a:spcBef>
                          <a:spcPts val="0"/>
                        </a:spcBef>
                        <a:spcAft>
                          <a:spcPts val="0"/>
                        </a:spcAft>
                        <a:buClr>
                          <a:schemeClr val="dk1"/>
                        </a:buClr>
                        <a:buSzPts val="1500"/>
                        <a:buFont typeface="Arial"/>
                        <a:buNone/>
                      </a:pPr>
                      <a:r>
                        <a:rPr lang="en-US" sz="1900" b="1">
                          <a:solidFill>
                            <a:srgbClr val="0000FF"/>
                          </a:solidFill>
                        </a:rPr>
                        <a:t>1625006</a:t>
                      </a:r>
                      <a:endParaRPr sz="1900" b="1">
                        <a:solidFill>
                          <a:srgbClr val="0000FF"/>
                        </a:solidFill>
                      </a:endParaRPr>
                    </a:p>
                  </a:txBody>
                  <a:tcPr marL="121900" marR="121900" marT="121900" marB="121900"/>
                </a:tc>
                <a:tc>
                  <a:txBody>
                    <a:bodyPr/>
                    <a:lstStyle/>
                    <a:p>
                      <a:pPr marL="0" lvl="0" indent="0" algn="l" rtl="0">
                        <a:spcBef>
                          <a:spcPts val="0"/>
                        </a:spcBef>
                        <a:spcAft>
                          <a:spcPts val="0"/>
                        </a:spcAft>
                        <a:buNone/>
                      </a:pPr>
                      <a:r>
                        <a:rPr lang="en-US" sz="1900" b="1">
                          <a:solidFill>
                            <a:srgbClr val="0000FF"/>
                          </a:solidFill>
                        </a:rPr>
                        <a:t>179</a:t>
                      </a:r>
                      <a:endParaRPr sz="1900" b="1">
                        <a:solidFill>
                          <a:srgbClr val="0000FF"/>
                        </a:solidFill>
                      </a:endParaRPr>
                    </a:p>
                  </a:txBody>
                  <a:tcPr marL="121900" marR="121900" marT="121900" marB="121900"/>
                </a:tc>
                <a:tc>
                  <a:txBody>
                    <a:bodyPr/>
                    <a:lstStyle/>
                    <a:p>
                      <a:pPr marL="0" lvl="0" indent="0" algn="l" rtl="0">
                        <a:spcBef>
                          <a:spcPts val="0"/>
                        </a:spcBef>
                        <a:spcAft>
                          <a:spcPts val="0"/>
                        </a:spcAft>
                        <a:buNone/>
                      </a:pPr>
                      <a:r>
                        <a:rPr lang="en-US" sz="1900" b="1">
                          <a:solidFill>
                            <a:srgbClr val="0000FF"/>
                          </a:solidFill>
                        </a:rPr>
                        <a:t>0</a:t>
                      </a:r>
                      <a:endParaRPr sz="1900" b="1">
                        <a:solidFill>
                          <a:srgbClr val="0000FF"/>
                        </a:solidFill>
                      </a:endParaRPr>
                    </a:p>
                  </a:txBody>
                  <a:tcPr marL="121900" marR="121900" marT="121900" marB="121900">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900" b="1">
                          <a:solidFill>
                            <a:srgbClr val="0000FF"/>
                          </a:solidFill>
                        </a:rPr>
                        <a:t>0.211</a:t>
                      </a:r>
                      <a:endParaRPr sz="1900" b="1">
                        <a:solidFill>
                          <a:srgbClr val="0000FF"/>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pic>
        <p:nvPicPr>
          <p:cNvPr id="792" name="Google Shape;792;g6c25668923_0_3114"/>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793" name="Google Shape;793;g6c25668923_0_3114"/>
          <p:cNvSpPr txBox="1"/>
          <p:nvPr/>
        </p:nvSpPr>
        <p:spPr>
          <a:xfrm>
            <a:off x="4725150" y="221100"/>
            <a:ext cx="27417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2400" b="1">
                <a:solidFill>
                  <a:srgbClr val="F17F42"/>
                </a:solidFill>
              </a:rPr>
              <a:t>Survival Analysis</a:t>
            </a:r>
            <a:endParaRPr sz="2400" b="1">
              <a:solidFill>
                <a:srgbClr val="F17F42"/>
              </a:solidFill>
            </a:endParaRPr>
          </a:p>
        </p:txBody>
      </p:sp>
      <p:sp>
        <p:nvSpPr>
          <p:cNvPr id="794" name="Google Shape;794;g6c25668923_0_3114"/>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5" name="Google Shape;795;g6c25668923_0_3114"/>
          <p:cNvSpPr txBox="1"/>
          <p:nvPr/>
        </p:nvSpPr>
        <p:spPr>
          <a:xfrm>
            <a:off x="1699475" y="1065050"/>
            <a:ext cx="8793000" cy="662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200">
                <a:solidFill>
                  <a:srgbClr val="434343"/>
                </a:solidFill>
              </a:rPr>
              <a:t>How to transform a classification model back to a regression model?</a:t>
            </a:r>
            <a:endParaRPr sz="2200">
              <a:solidFill>
                <a:srgbClr val="434343"/>
              </a:solidFill>
            </a:endParaRPr>
          </a:p>
        </p:txBody>
      </p:sp>
      <p:graphicFrame>
        <p:nvGraphicFramePr>
          <p:cNvPr id="796" name="Google Shape;796;g6c25668923_0_3114"/>
          <p:cNvGraphicFramePr/>
          <p:nvPr/>
        </p:nvGraphicFramePr>
        <p:xfrm>
          <a:off x="734058" y="1650917"/>
          <a:ext cx="11038475" cy="4798540"/>
        </p:xfrm>
        <a:graphic>
          <a:graphicData uri="http://schemas.openxmlformats.org/drawingml/2006/table">
            <a:tbl>
              <a:tblPr>
                <a:noFill/>
                <a:tableStyleId>{53E06426-3BFE-4A12-B9DF-F03BA6211E9E}</a:tableStyleId>
              </a:tblPr>
              <a:tblGrid>
                <a:gridCol w="965425">
                  <a:extLst>
                    <a:ext uri="{9D8B030D-6E8A-4147-A177-3AD203B41FA5}">
                      <a16:colId xmlns:a16="http://schemas.microsoft.com/office/drawing/2014/main" val="20000"/>
                    </a:ext>
                  </a:extLst>
                </a:gridCol>
                <a:gridCol w="1697275">
                  <a:extLst>
                    <a:ext uri="{9D8B030D-6E8A-4147-A177-3AD203B41FA5}">
                      <a16:colId xmlns:a16="http://schemas.microsoft.com/office/drawing/2014/main" val="20001"/>
                    </a:ext>
                  </a:extLst>
                </a:gridCol>
                <a:gridCol w="1437550">
                  <a:extLst>
                    <a:ext uri="{9D8B030D-6E8A-4147-A177-3AD203B41FA5}">
                      <a16:colId xmlns:a16="http://schemas.microsoft.com/office/drawing/2014/main" val="20002"/>
                    </a:ext>
                  </a:extLst>
                </a:gridCol>
                <a:gridCol w="1798675">
                  <a:extLst>
                    <a:ext uri="{9D8B030D-6E8A-4147-A177-3AD203B41FA5}">
                      <a16:colId xmlns:a16="http://schemas.microsoft.com/office/drawing/2014/main" val="20003"/>
                    </a:ext>
                  </a:extLst>
                </a:gridCol>
                <a:gridCol w="1640050">
                  <a:extLst>
                    <a:ext uri="{9D8B030D-6E8A-4147-A177-3AD203B41FA5}">
                      <a16:colId xmlns:a16="http://schemas.microsoft.com/office/drawing/2014/main" val="20004"/>
                    </a:ext>
                  </a:extLst>
                </a:gridCol>
                <a:gridCol w="1922575">
                  <a:extLst>
                    <a:ext uri="{9D8B030D-6E8A-4147-A177-3AD203B41FA5}">
                      <a16:colId xmlns:a16="http://schemas.microsoft.com/office/drawing/2014/main" val="20005"/>
                    </a:ext>
                  </a:extLst>
                </a:gridCol>
                <a:gridCol w="1576925">
                  <a:extLst>
                    <a:ext uri="{9D8B030D-6E8A-4147-A177-3AD203B41FA5}">
                      <a16:colId xmlns:a16="http://schemas.microsoft.com/office/drawing/2014/main" val="20006"/>
                    </a:ext>
                  </a:extLst>
                </a:gridCol>
              </a:tblGrid>
              <a:tr h="1386175">
                <a:tc>
                  <a:txBody>
                    <a:bodyPr/>
                    <a:lstStyle/>
                    <a:p>
                      <a:pPr marL="0" lvl="0" indent="0" algn="l" rtl="0">
                        <a:spcBef>
                          <a:spcPts val="0"/>
                        </a:spcBef>
                        <a:spcAft>
                          <a:spcPts val="0"/>
                        </a:spcAft>
                        <a:buNone/>
                      </a:pPr>
                      <a:endParaRPr sz="1900"/>
                    </a:p>
                  </a:txBody>
                  <a:tcPr marL="121900" marR="121900" marT="121900" marB="121900"/>
                </a:tc>
                <a:tc>
                  <a:txBody>
                    <a:bodyPr/>
                    <a:lstStyle/>
                    <a:p>
                      <a:pPr marL="0" lvl="0" indent="0" algn="l" rtl="0">
                        <a:spcBef>
                          <a:spcPts val="0"/>
                        </a:spcBef>
                        <a:spcAft>
                          <a:spcPts val="0"/>
                        </a:spcAft>
                        <a:buNone/>
                      </a:pPr>
                      <a:r>
                        <a:rPr lang="en-US" sz="1900"/>
                        <a:t>LISTING_ID</a:t>
                      </a:r>
                      <a:endParaRPr sz="1900"/>
                    </a:p>
                  </a:txBody>
                  <a:tcPr marL="121900" marR="121900" marT="121900" marB="121900"/>
                </a:tc>
                <a:tc>
                  <a:txBody>
                    <a:bodyPr/>
                    <a:lstStyle/>
                    <a:p>
                      <a:pPr marL="0" lvl="0" indent="0" algn="l" rtl="0">
                        <a:spcBef>
                          <a:spcPts val="0"/>
                        </a:spcBef>
                        <a:spcAft>
                          <a:spcPts val="0"/>
                        </a:spcAft>
                        <a:buNone/>
                      </a:pPr>
                      <a:r>
                        <a:rPr lang="en-US" sz="1900"/>
                        <a:t>DAY_ON_MARKET</a:t>
                      </a:r>
                      <a:endParaRPr sz="1900"/>
                    </a:p>
                  </a:txBody>
                  <a:tcPr marL="121900" marR="121900" marT="121900" marB="121900"/>
                </a:tc>
                <a:tc>
                  <a:txBody>
                    <a:bodyPr/>
                    <a:lstStyle/>
                    <a:p>
                      <a:pPr marL="0" lvl="0" indent="0" algn="l" rtl="0">
                        <a:spcBef>
                          <a:spcPts val="0"/>
                        </a:spcBef>
                        <a:spcAft>
                          <a:spcPts val="0"/>
                        </a:spcAft>
                        <a:buNone/>
                      </a:pPr>
                      <a:r>
                        <a:rPr lang="en-US" sz="1900"/>
                        <a:t>INITIAL_LIST_PRICE</a:t>
                      </a:r>
                      <a:endParaRPr sz="1900"/>
                    </a:p>
                  </a:txBody>
                  <a:tcPr marL="121900" marR="121900" marT="121900" marB="121900"/>
                </a:tc>
                <a:tc>
                  <a:txBody>
                    <a:bodyPr/>
                    <a:lstStyle/>
                    <a:p>
                      <a:pPr marL="0" lvl="0" indent="0" algn="l" rtl="0">
                        <a:spcBef>
                          <a:spcPts val="0"/>
                        </a:spcBef>
                        <a:spcAft>
                          <a:spcPts val="0"/>
                        </a:spcAft>
                        <a:buNone/>
                      </a:pPr>
                      <a:r>
                        <a:rPr lang="en-US" sz="1900"/>
                        <a:t>CURRENT_LIST_PRICE</a:t>
                      </a:r>
                      <a:endParaRPr sz="1900"/>
                    </a:p>
                  </a:txBody>
                  <a:tcPr marL="121900" marR="121900" marT="121900" marB="121900">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900"/>
                        <a:t>OFFER_TOMORROW?</a:t>
                      </a:r>
                      <a:endParaRPr sz="1900"/>
                    </a:p>
                    <a:p>
                      <a:pPr marL="0" lvl="0" indent="0" algn="l" rtl="0">
                        <a:spcBef>
                          <a:spcPts val="0"/>
                        </a:spcBef>
                        <a:spcAft>
                          <a:spcPts val="0"/>
                        </a:spcAft>
                        <a:buNone/>
                      </a:pPr>
                      <a:r>
                        <a:rPr lang="en-US" sz="1900"/>
                        <a:t>(y label)</a:t>
                      </a:r>
                      <a:endParaRPr sz="19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900"/>
                        <a:t>Probability of having offer tomorrow</a:t>
                      </a:r>
                      <a:endParaRPr sz="19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849125">
                <a:tc>
                  <a:txBody>
                    <a:bodyPr/>
                    <a:lstStyle/>
                    <a:p>
                      <a:pPr marL="0" lvl="0" indent="0" algn="l" rtl="0">
                        <a:spcBef>
                          <a:spcPts val="0"/>
                        </a:spcBef>
                        <a:spcAft>
                          <a:spcPts val="0"/>
                        </a:spcAft>
                        <a:buNone/>
                      </a:pPr>
                      <a:r>
                        <a:rPr lang="en-US" sz="1900"/>
                        <a:t>0</a:t>
                      </a:r>
                      <a:endParaRPr sz="1900"/>
                    </a:p>
                  </a:txBody>
                  <a:tcPr marL="121900" marR="121900" marT="121900" marB="121900"/>
                </a:tc>
                <a:tc>
                  <a:txBody>
                    <a:bodyPr/>
                    <a:lstStyle/>
                    <a:p>
                      <a:pPr marL="0" lvl="0" indent="0" algn="l" rtl="0">
                        <a:spcBef>
                          <a:spcPts val="0"/>
                        </a:spcBef>
                        <a:spcAft>
                          <a:spcPts val="0"/>
                        </a:spcAft>
                        <a:buNone/>
                      </a:pPr>
                      <a:r>
                        <a:rPr lang="en-US" sz="1900"/>
                        <a:t>1625006</a:t>
                      </a:r>
                      <a:endParaRPr sz="1900"/>
                    </a:p>
                  </a:txBody>
                  <a:tcPr marL="121900" marR="121900" marT="121900" marB="121900"/>
                </a:tc>
                <a:tc>
                  <a:txBody>
                    <a:bodyPr/>
                    <a:lstStyle/>
                    <a:p>
                      <a:pPr marL="0" lvl="0" indent="0" algn="l" rtl="0">
                        <a:spcBef>
                          <a:spcPts val="0"/>
                        </a:spcBef>
                        <a:spcAft>
                          <a:spcPts val="0"/>
                        </a:spcAft>
                        <a:buNone/>
                      </a:pPr>
                      <a:r>
                        <a:rPr lang="en-US" sz="1900"/>
                        <a:t>1</a:t>
                      </a:r>
                      <a:endParaRPr sz="1900"/>
                    </a:p>
                  </a:txBody>
                  <a:tcPr marL="121900" marR="121900" marT="121900" marB="121900"/>
                </a:tc>
                <a:tc>
                  <a:txBody>
                    <a:bodyPr/>
                    <a:lstStyle/>
                    <a:p>
                      <a:pPr marL="0" lvl="0" indent="0" algn="l" rtl="0">
                        <a:spcBef>
                          <a:spcPts val="0"/>
                        </a:spcBef>
                        <a:spcAft>
                          <a:spcPts val="0"/>
                        </a:spcAft>
                        <a:buNone/>
                      </a:pPr>
                      <a:r>
                        <a:rPr lang="en-US" sz="1900"/>
                        <a:t>10,000</a:t>
                      </a:r>
                      <a:endParaRPr sz="1900"/>
                    </a:p>
                  </a:txBody>
                  <a:tcPr marL="121900" marR="121900" marT="121900" marB="121900"/>
                </a:tc>
                <a:tc>
                  <a:txBody>
                    <a:bodyPr/>
                    <a:lstStyle/>
                    <a:p>
                      <a:pPr marL="0" lvl="0" indent="0" algn="l" rtl="0">
                        <a:spcBef>
                          <a:spcPts val="0"/>
                        </a:spcBef>
                        <a:spcAft>
                          <a:spcPts val="0"/>
                        </a:spcAft>
                        <a:buNone/>
                      </a:pPr>
                      <a:r>
                        <a:rPr lang="en-US" sz="1900"/>
                        <a:t>10,000</a:t>
                      </a:r>
                      <a:endParaRPr sz="1900"/>
                    </a:p>
                  </a:txBody>
                  <a:tcPr marL="121900" marR="121900" marT="121900" marB="121900">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900"/>
                        <a:t>0</a:t>
                      </a:r>
                      <a:endParaRPr sz="19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900"/>
                        <a:t>0.335</a:t>
                      </a:r>
                      <a:endParaRPr sz="19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849125">
                <a:tc>
                  <a:txBody>
                    <a:bodyPr/>
                    <a:lstStyle/>
                    <a:p>
                      <a:pPr marL="0" lvl="0" indent="0" algn="l" rtl="0">
                        <a:spcBef>
                          <a:spcPts val="0"/>
                        </a:spcBef>
                        <a:spcAft>
                          <a:spcPts val="0"/>
                        </a:spcAft>
                        <a:buNone/>
                      </a:pPr>
                      <a:r>
                        <a:rPr lang="en-US" sz="1900"/>
                        <a:t>1</a:t>
                      </a:r>
                      <a:endParaRPr sz="1900"/>
                    </a:p>
                  </a:txBody>
                  <a:tcPr marL="121900" marR="121900" marT="121900" marB="121900"/>
                </a:tc>
                <a:tc>
                  <a:txBody>
                    <a:bodyPr/>
                    <a:lstStyle/>
                    <a:p>
                      <a:pPr marL="0" lvl="0" indent="0" algn="l" rtl="0">
                        <a:spcBef>
                          <a:spcPts val="0"/>
                        </a:spcBef>
                        <a:spcAft>
                          <a:spcPts val="0"/>
                        </a:spcAft>
                        <a:buNone/>
                      </a:pPr>
                      <a:r>
                        <a:rPr lang="en-US" sz="1900">
                          <a:solidFill>
                            <a:schemeClr val="dk1"/>
                          </a:solidFill>
                        </a:rPr>
                        <a:t>1625006</a:t>
                      </a:r>
                      <a:endParaRPr sz="1900"/>
                    </a:p>
                  </a:txBody>
                  <a:tcPr marL="121900" marR="121900" marT="121900" marB="121900"/>
                </a:tc>
                <a:tc>
                  <a:txBody>
                    <a:bodyPr/>
                    <a:lstStyle/>
                    <a:p>
                      <a:pPr marL="0" lvl="0" indent="0" algn="l" rtl="0">
                        <a:spcBef>
                          <a:spcPts val="0"/>
                        </a:spcBef>
                        <a:spcAft>
                          <a:spcPts val="0"/>
                        </a:spcAft>
                        <a:buNone/>
                      </a:pPr>
                      <a:r>
                        <a:rPr lang="en-US" sz="1900"/>
                        <a:t>2</a:t>
                      </a:r>
                      <a:endParaRPr sz="1900"/>
                    </a:p>
                  </a:txBody>
                  <a:tcPr marL="121900" marR="121900" marT="121900" marB="121900"/>
                </a:tc>
                <a:tc>
                  <a:txBody>
                    <a:bodyPr/>
                    <a:lstStyle/>
                    <a:p>
                      <a:pPr marL="0" lvl="0" indent="0" algn="l" rtl="0">
                        <a:spcBef>
                          <a:spcPts val="0"/>
                        </a:spcBef>
                        <a:spcAft>
                          <a:spcPts val="0"/>
                        </a:spcAft>
                        <a:buNone/>
                      </a:pPr>
                      <a:r>
                        <a:rPr lang="en-US" sz="1900"/>
                        <a:t>10,000</a:t>
                      </a:r>
                      <a:endParaRPr sz="1900"/>
                    </a:p>
                  </a:txBody>
                  <a:tcPr marL="121900" marR="121900" marT="121900" marB="121900"/>
                </a:tc>
                <a:tc>
                  <a:txBody>
                    <a:bodyPr/>
                    <a:lstStyle/>
                    <a:p>
                      <a:pPr marL="0" lvl="0" indent="0" algn="l" rtl="0">
                        <a:spcBef>
                          <a:spcPts val="0"/>
                        </a:spcBef>
                        <a:spcAft>
                          <a:spcPts val="0"/>
                        </a:spcAft>
                        <a:buNone/>
                      </a:pPr>
                      <a:r>
                        <a:rPr lang="en-US" sz="1900"/>
                        <a:t>8,000</a:t>
                      </a:r>
                      <a:endParaRPr sz="1900"/>
                    </a:p>
                  </a:txBody>
                  <a:tcPr marL="121900" marR="121900" marT="121900" marB="121900">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900"/>
                        <a:t>0</a:t>
                      </a:r>
                      <a:endParaRPr sz="19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900"/>
                        <a:t>0.421</a:t>
                      </a:r>
                      <a:endParaRPr sz="19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849125">
                <a:tc>
                  <a:txBody>
                    <a:bodyPr/>
                    <a:lstStyle/>
                    <a:p>
                      <a:pPr marL="0" lvl="0" indent="0" algn="l" rtl="0">
                        <a:spcBef>
                          <a:spcPts val="0"/>
                        </a:spcBef>
                        <a:spcAft>
                          <a:spcPts val="0"/>
                        </a:spcAft>
                        <a:buNone/>
                      </a:pPr>
                      <a:r>
                        <a:rPr lang="en-US" sz="1900"/>
                        <a:t>...</a:t>
                      </a:r>
                      <a:endParaRPr sz="1900"/>
                    </a:p>
                  </a:txBody>
                  <a:tcPr marL="121900" marR="121900" marT="121900" marB="121900"/>
                </a:tc>
                <a:tc>
                  <a:txBody>
                    <a:bodyPr/>
                    <a:lstStyle/>
                    <a:p>
                      <a:pPr marL="0" lvl="0" indent="0" algn="l" rtl="0">
                        <a:spcBef>
                          <a:spcPts val="0"/>
                        </a:spcBef>
                        <a:spcAft>
                          <a:spcPts val="0"/>
                        </a:spcAft>
                        <a:buNone/>
                      </a:pPr>
                      <a:r>
                        <a:rPr lang="en-US" sz="1900">
                          <a:solidFill>
                            <a:schemeClr val="dk1"/>
                          </a:solidFill>
                        </a:rPr>
                        <a:t>1625006</a:t>
                      </a:r>
                      <a:endParaRPr sz="1900">
                        <a:solidFill>
                          <a:schemeClr val="dk1"/>
                        </a:solidFill>
                      </a:endParaRPr>
                    </a:p>
                  </a:txBody>
                  <a:tcPr marL="121900" marR="121900" marT="121900" marB="121900"/>
                </a:tc>
                <a:tc>
                  <a:txBody>
                    <a:bodyPr/>
                    <a:lstStyle/>
                    <a:p>
                      <a:pPr marL="0" lvl="0" indent="0" algn="l" rtl="0">
                        <a:spcBef>
                          <a:spcPts val="0"/>
                        </a:spcBef>
                        <a:spcAft>
                          <a:spcPts val="0"/>
                        </a:spcAft>
                        <a:buNone/>
                      </a:pPr>
                      <a:r>
                        <a:rPr lang="en-US" sz="1900"/>
                        <a:t>...</a:t>
                      </a:r>
                      <a:endParaRPr sz="1900"/>
                    </a:p>
                  </a:txBody>
                  <a:tcPr marL="121900" marR="121900" marT="121900" marB="121900"/>
                </a:tc>
                <a:tc>
                  <a:txBody>
                    <a:bodyPr/>
                    <a:lstStyle/>
                    <a:p>
                      <a:pPr marL="0" lvl="0" indent="0" algn="l" rtl="0">
                        <a:spcBef>
                          <a:spcPts val="0"/>
                        </a:spcBef>
                        <a:spcAft>
                          <a:spcPts val="0"/>
                        </a:spcAft>
                        <a:buNone/>
                      </a:pPr>
                      <a:r>
                        <a:rPr lang="en-US" sz="1900"/>
                        <a:t>10,000</a:t>
                      </a:r>
                      <a:endParaRPr sz="1900"/>
                    </a:p>
                  </a:txBody>
                  <a:tcPr marL="121900" marR="121900" marT="121900" marB="121900"/>
                </a:tc>
                <a:tc>
                  <a:txBody>
                    <a:bodyPr/>
                    <a:lstStyle/>
                    <a:p>
                      <a:pPr marL="0" lvl="0" indent="0" algn="l" rtl="0">
                        <a:spcBef>
                          <a:spcPts val="0"/>
                        </a:spcBef>
                        <a:spcAft>
                          <a:spcPts val="0"/>
                        </a:spcAft>
                        <a:buNone/>
                      </a:pPr>
                      <a:r>
                        <a:rPr lang="en-US" sz="1900"/>
                        <a:t>...</a:t>
                      </a:r>
                      <a:endParaRPr sz="1900"/>
                    </a:p>
                  </a:txBody>
                  <a:tcPr marL="121900" marR="121900" marT="121900" marB="121900">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900"/>
                        <a:t>...</a:t>
                      </a:r>
                      <a:endParaRPr sz="19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900"/>
                        <a:t>...</a:t>
                      </a:r>
                      <a:endParaRPr sz="19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849125">
                <a:tc>
                  <a:txBody>
                    <a:bodyPr/>
                    <a:lstStyle/>
                    <a:p>
                      <a:pPr marL="0" lvl="0" indent="0" algn="l" rtl="0">
                        <a:spcBef>
                          <a:spcPts val="0"/>
                        </a:spcBef>
                        <a:spcAft>
                          <a:spcPts val="0"/>
                        </a:spcAft>
                        <a:buNone/>
                      </a:pPr>
                      <a:r>
                        <a:rPr lang="en-US" sz="1900"/>
                        <a:t>28</a:t>
                      </a:r>
                      <a:endParaRPr sz="1900"/>
                    </a:p>
                  </a:txBody>
                  <a:tcPr marL="121900" marR="121900" marT="121900" marB="121900"/>
                </a:tc>
                <a:tc>
                  <a:txBody>
                    <a:bodyPr/>
                    <a:lstStyle/>
                    <a:p>
                      <a:pPr marL="0" lvl="0" indent="0" algn="l" rtl="0">
                        <a:spcBef>
                          <a:spcPts val="0"/>
                        </a:spcBef>
                        <a:spcAft>
                          <a:spcPts val="0"/>
                        </a:spcAft>
                        <a:buNone/>
                      </a:pPr>
                      <a:r>
                        <a:rPr lang="en-US" sz="1900">
                          <a:solidFill>
                            <a:schemeClr val="dk1"/>
                          </a:solidFill>
                        </a:rPr>
                        <a:t>1625006</a:t>
                      </a:r>
                      <a:endParaRPr sz="1900"/>
                    </a:p>
                  </a:txBody>
                  <a:tcPr marL="121900" marR="121900" marT="121900" marB="121900"/>
                </a:tc>
                <a:tc>
                  <a:txBody>
                    <a:bodyPr/>
                    <a:lstStyle/>
                    <a:p>
                      <a:pPr marL="0" lvl="0" indent="0" algn="l" rtl="0">
                        <a:spcBef>
                          <a:spcPts val="0"/>
                        </a:spcBef>
                        <a:spcAft>
                          <a:spcPts val="0"/>
                        </a:spcAft>
                        <a:buNone/>
                      </a:pPr>
                      <a:r>
                        <a:rPr lang="en-US" sz="1900"/>
                        <a:t>29</a:t>
                      </a:r>
                      <a:endParaRPr sz="1900"/>
                    </a:p>
                  </a:txBody>
                  <a:tcPr marL="121900" marR="121900" marT="121900" marB="121900"/>
                </a:tc>
                <a:tc>
                  <a:txBody>
                    <a:bodyPr/>
                    <a:lstStyle/>
                    <a:p>
                      <a:pPr marL="0" lvl="0" indent="0" algn="l" rtl="0">
                        <a:spcBef>
                          <a:spcPts val="0"/>
                        </a:spcBef>
                        <a:spcAft>
                          <a:spcPts val="0"/>
                        </a:spcAft>
                        <a:buNone/>
                      </a:pPr>
                      <a:r>
                        <a:rPr lang="en-US" sz="1900"/>
                        <a:t>10,000</a:t>
                      </a:r>
                      <a:endParaRPr sz="1900"/>
                    </a:p>
                  </a:txBody>
                  <a:tcPr marL="121900" marR="121900" marT="121900" marB="121900"/>
                </a:tc>
                <a:tc>
                  <a:txBody>
                    <a:bodyPr/>
                    <a:lstStyle/>
                    <a:p>
                      <a:pPr marL="0" lvl="0" indent="0" algn="l" rtl="0">
                        <a:spcBef>
                          <a:spcPts val="0"/>
                        </a:spcBef>
                        <a:spcAft>
                          <a:spcPts val="0"/>
                        </a:spcAft>
                        <a:buNone/>
                      </a:pPr>
                      <a:r>
                        <a:rPr lang="en-US" sz="1900"/>
                        <a:t>6,000</a:t>
                      </a:r>
                      <a:endParaRPr sz="1900"/>
                    </a:p>
                  </a:txBody>
                  <a:tcPr marL="121900" marR="121900" marT="121900" marB="121900">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900"/>
                        <a:t>1</a:t>
                      </a:r>
                      <a:endParaRPr sz="19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900" b="1">
                          <a:solidFill>
                            <a:srgbClr val="FF0000"/>
                          </a:solidFill>
                        </a:rPr>
                        <a:t>0.878</a:t>
                      </a:r>
                      <a:endParaRPr sz="1900" b="1">
                        <a:solidFill>
                          <a:srgbClr val="FF0000"/>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pic>
        <p:nvPicPr>
          <p:cNvPr id="802" name="Google Shape;802;g6c25668923_0_3178"/>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803" name="Google Shape;803;g6c25668923_0_3178"/>
          <p:cNvSpPr txBox="1"/>
          <p:nvPr/>
        </p:nvSpPr>
        <p:spPr>
          <a:xfrm>
            <a:off x="4725150" y="221100"/>
            <a:ext cx="27417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2400" b="1">
                <a:solidFill>
                  <a:srgbClr val="F17F42"/>
                </a:solidFill>
              </a:rPr>
              <a:t>Survival Analysis</a:t>
            </a:r>
            <a:endParaRPr sz="2400" b="1">
              <a:solidFill>
                <a:srgbClr val="F17F42"/>
              </a:solidFill>
            </a:endParaRPr>
          </a:p>
        </p:txBody>
      </p:sp>
      <p:sp>
        <p:nvSpPr>
          <p:cNvPr id="804" name="Google Shape;804;g6c25668923_0_3178"/>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5" name="Google Shape;805;g6c25668923_0_3178"/>
          <p:cNvSpPr txBox="1">
            <a:spLocks noGrp="1"/>
          </p:cNvSpPr>
          <p:nvPr>
            <p:ph type="body" idx="1"/>
          </p:nvPr>
        </p:nvSpPr>
        <p:spPr>
          <a:xfrm>
            <a:off x="1097075" y="1798000"/>
            <a:ext cx="9573300" cy="11526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2200">
                <a:solidFill>
                  <a:srgbClr val="434343"/>
                </a:solidFill>
                <a:latin typeface="Arial"/>
                <a:ea typeface="Arial"/>
                <a:cs typeface="Arial"/>
                <a:sym typeface="Arial"/>
              </a:rPr>
              <a:t>After tuning hyperparameters, our MAE with cross validation are as follows:</a:t>
            </a:r>
            <a:endParaRPr sz="2200">
              <a:solidFill>
                <a:srgbClr val="434343"/>
              </a:solidFill>
              <a:latin typeface="Arial"/>
              <a:ea typeface="Arial"/>
              <a:cs typeface="Arial"/>
              <a:sym typeface="Arial"/>
            </a:endParaRPr>
          </a:p>
          <a:p>
            <a:pPr marL="0" lvl="0" indent="0" algn="l" rtl="0">
              <a:spcBef>
                <a:spcPts val="560"/>
              </a:spcBef>
              <a:spcAft>
                <a:spcPts val="0"/>
              </a:spcAft>
              <a:buNone/>
            </a:pPr>
            <a:endParaRPr sz="2200">
              <a:solidFill>
                <a:srgbClr val="434343"/>
              </a:solidFill>
              <a:latin typeface="Arial"/>
              <a:ea typeface="Arial"/>
              <a:cs typeface="Arial"/>
              <a:sym typeface="Arial"/>
            </a:endParaRPr>
          </a:p>
          <a:p>
            <a:pPr marL="0" lvl="0" indent="0" algn="l" rtl="0">
              <a:spcBef>
                <a:spcPts val="560"/>
              </a:spcBef>
              <a:spcAft>
                <a:spcPts val="0"/>
              </a:spcAft>
              <a:buNone/>
            </a:pPr>
            <a:endParaRPr sz="2200">
              <a:solidFill>
                <a:srgbClr val="434343"/>
              </a:solidFill>
              <a:latin typeface="Arial"/>
              <a:ea typeface="Arial"/>
              <a:cs typeface="Arial"/>
              <a:sym typeface="Arial"/>
            </a:endParaRPr>
          </a:p>
        </p:txBody>
      </p:sp>
      <p:graphicFrame>
        <p:nvGraphicFramePr>
          <p:cNvPr id="806" name="Google Shape;806;g6c25668923_0_3178"/>
          <p:cNvGraphicFramePr/>
          <p:nvPr/>
        </p:nvGraphicFramePr>
        <p:xfrm>
          <a:off x="1319233" y="2950600"/>
          <a:ext cx="9129000" cy="1889640"/>
        </p:xfrm>
        <a:graphic>
          <a:graphicData uri="http://schemas.openxmlformats.org/drawingml/2006/table">
            <a:tbl>
              <a:tblPr>
                <a:noFill/>
                <a:tableStyleId>{53E06426-3BFE-4A12-B9DF-F03BA6211E9E}</a:tableStyleId>
              </a:tblPr>
              <a:tblGrid>
                <a:gridCol w="1825800">
                  <a:extLst>
                    <a:ext uri="{9D8B030D-6E8A-4147-A177-3AD203B41FA5}">
                      <a16:colId xmlns:a16="http://schemas.microsoft.com/office/drawing/2014/main" val="20000"/>
                    </a:ext>
                  </a:extLst>
                </a:gridCol>
                <a:gridCol w="1825800">
                  <a:extLst>
                    <a:ext uri="{9D8B030D-6E8A-4147-A177-3AD203B41FA5}">
                      <a16:colId xmlns:a16="http://schemas.microsoft.com/office/drawing/2014/main" val="20001"/>
                    </a:ext>
                  </a:extLst>
                </a:gridCol>
                <a:gridCol w="1825800">
                  <a:extLst>
                    <a:ext uri="{9D8B030D-6E8A-4147-A177-3AD203B41FA5}">
                      <a16:colId xmlns:a16="http://schemas.microsoft.com/office/drawing/2014/main" val="20002"/>
                    </a:ext>
                  </a:extLst>
                </a:gridCol>
                <a:gridCol w="1825800">
                  <a:extLst>
                    <a:ext uri="{9D8B030D-6E8A-4147-A177-3AD203B41FA5}">
                      <a16:colId xmlns:a16="http://schemas.microsoft.com/office/drawing/2014/main" val="20003"/>
                    </a:ext>
                  </a:extLst>
                </a:gridCol>
                <a:gridCol w="1825800">
                  <a:extLst>
                    <a:ext uri="{9D8B030D-6E8A-4147-A177-3AD203B41FA5}">
                      <a16:colId xmlns:a16="http://schemas.microsoft.com/office/drawing/2014/main" val="20004"/>
                    </a:ext>
                  </a:extLst>
                </a:gridCol>
              </a:tblGrid>
              <a:tr h="508000">
                <a:tc>
                  <a:txBody>
                    <a:bodyPr/>
                    <a:lstStyle/>
                    <a:p>
                      <a:pPr marL="0" lvl="0" indent="0" algn="l" rtl="0">
                        <a:spcBef>
                          <a:spcPts val="0"/>
                        </a:spcBef>
                        <a:spcAft>
                          <a:spcPts val="0"/>
                        </a:spcAft>
                        <a:buNone/>
                      </a:pPr>
                      <a:endParaRPr/>
                    </a:p>
                  </a:txBody>
                  <a:tcPr marL="121900" marR="121900" marT="121900" marB="121900"/>
                </a:tc>
                <a:tc>
                  <a:txBody>
                    <a:bodyPr/>
                    <a:lstStyle/>
                    <a:p>
                      <a:pPr marL="0" lvl="0" indent="0" algn="l" rtl="0">
                        <a:spcBef>
                          <a:spcPts val="0"/>
                        </a:spcBef>
                        <a:spcAft>
                          <a:spcPts val="0"/>
                        </a:spcAft>
                        <a:buNone/>
                      </a:pPr>
                      <a:r>
                        <a:rPr lang="en-US" sz="1900"/>
                        <a:t>Logistic</a:t>
                      </a:r>
                      <a:endParaRPr sz="1900"/>
                    </a:p>
                  </a:txBody>
                  <a:tcPr marL="121900" marR="121900" marT="121900" marB="121900"/>
                </a:tc>
                <a:tc>
                  <a:txBody>
                    <a:bodyPr/>
                    <a:lstStyle/>
                    <a:p>
                      <a:pPr marL="0" lvl="0" indent="0" algn="l" rtl="0">
                        <a:spcBef>
                          <a:spcPts val="0"/>
                        </a:spcBef>
                        <a:spcAft>
                          <a:spcPts val="0"/>
                        </a:spcAft>
                        <a:buNone/>
                      </a:pPr>
                      <a:r>
                        <a:rPr lang="en-US" sz="1900"/>
                        <a:t>SVC</a:t>
                      </a:r>
                      <a:endParaRPr sz="1900"/>
                    </a:p>
                  </a:txBody>
                  <a:tcPr marL="121900" marR="121900" marT="121900" marB="121900"/>
                </a:tc>
                <a:tc>
                  <a:txBody>
                    <a:bodyPr/>
                    <a:lstStyle/>
                    <a:p>
                      <a:pPr marL="0" lvl="0" indent="0" algn="l" rtl="0">
                        <a:spcBef>
                          <a:spcPts val="0"/>
                        </a:spcBef>
                        <a:spcAft>
                          <a:spcPts val="0"/>
                        </a:spcAft>
                        <a:buNone/>
                      </a:pPr>
                      <a:r>
                        <a:rPr lang="en-US" sz="1900"/>
                        <a:t>XGBoost</a:t>
                      </a:r>
                      <a:endParaRPr sz="1900"/>
                    </a:p>
                  </a:txBody>
                  <a:tcPr marL="121900" marR="121900" marT="121900" marB="121900"/>
                </a:tc>
                <a:tc>
                  <a:txBody>
                    <a:bodyPr/>
                    <a:lstStyle/>
                    <a:p>
                      <a:pPr marL="0" lvl="0" indent="0" algn="l" rtl="0">
                        <a:spcBef>
                          <a:spcPts val="0"/>
                        </a:spcBef>
                        <a:spcAft>
                          <a:spcPts val="0"/>
                        </a:spcAft>
                        <a:buNone/>
                      </a:pPr>
                      <a:r>
                        <a:rPr lang="en-US" sz="1900"/>
                        <a:t>Random Forest</a:t>
                      </a:r>
                      <a:endParaRPr sz="1900"/>
                    </a:p>
                  </a:txBody>
                  <a:tcPr marL="121900" marR="121900" marT="121900" marB="121900"/>
                </a:tc>
                <a:extLst>
                  <a:ext uri="{0D108BD9-81ED-4DB2-BD59-A6C34878D82A}">
                    <a16:rowId xmlns:a16="http://schemas.microsoft.com/office/drawing/2014/main" val="10000"/>
                  </a:ext>
                </a:extLst>
              </a:tr>
              <a:tr h="508000">
                <a:tc>
                  <a:txBody>
                    <a:bodyPr/>
                    <a:lstStyle/>
                    <a:p>
                      <a:pPr marL="0" lvl="0" indent="0" algn="l" rtl="0">
                        <a:spcBef>
                          <a:spcPts val="0"/>
                        </a:spcBef>
                        <a:spcAft>
                          <a:spcPts val="0"/>
                        </a:spcAft>
                        <a:buNone/>
                      </a:pPr>
                      <a:r>
                        <a:rPr lang="en-US" sz="1900"/>
                        <a:t>MAE</a:t>
                      </a:r>
                      <a:endParaRPr sz="1900"/>
                    </a:p>
                  </a:txBody>
                  <a:tcPr marL="121900" marR="121900" marT="121900" marB="121900"/>
                </a:tc>
                <a:tc>
                  <a:txBody>
                    <a:bodyPr/>
                    <a:lstStyle/>
                    <a:p>
                      <a:pPr marL="0" lvl="0" indent="0" algn="l" rtl="0">
                        <a:spcBef>
                          <a:spcPts val="0"/>
                        </a:spcBef>
                        <a:spcAft>
                          <a:spcPts val="0"/>
                        </a:spcAft>
                        <a:buNone/>
                      </a:pPr>
                      <a:r>
                        <a:rPr lang="en-US" sz="1900"/>
                        <a:t>42.3</a:t>
                      </a:r>
                      <a:endParaRPr sz="1900"/>
                    </a:p>
                  </a:txBody>
                  <a:tcPr marL="121900" marR="121900" marT="121900" marB="121900"/>
                </a:tc>
                <a:tc>
                  <a:txBody>
                    <a:bodyPr/>
                    <a:lstStyle/>
                    <a:p>
                      <a:pPr marL="0" lvl="0" indent="0" algn="l" rtl="0">
                        <a:spcBef>
                          <a:spcPts val="0"/>
                        </a:spcBef>
                        <a:spcAft>
                          <a:spcPts val="0"/>
                        </a:spcAft>
                        <a:buNone/>
                      </a:pPr>
                      <a:r>
                        <a:rPr lang="en-US" sz="1900"/>
                        <a:t>29</a:t>
                      </a:r>
                      <a:endParaRPr sz="1900"/>
                    </a:p>
                  </a:txBody>
                  <a:tcPr marL="121900" marR="121900" marT="121900" marB="121900"/>
                </a:tc>
                <a:tc>
                  <a:txBody>
                    <a:bodyPr/>
                    <a:lstStyle/>
                    <a:p>
                      <a:pPr marL="0" lvl="0" indent="0" algn="l" rtl="0">
                        <a:spcBef>
                          <a:spcPts val="0"/>
                        </a:spcBef>
                        <a:spcAft>
                          <a:spcPts val="0"/>
                        </a:spcAft>
                        <a:buNone/>
                      </a:pPr>
                      <a:r>
                        <a:rPr lang="en-US" sz="1900"/>
                        <a:t>35.8</a:t>
                      </a:r>
                      <a:endParaRPr sz="1900"/>
                    </a:p>
                  </a:txBody>
                  <a:tcPr marL="121900" marR="121900" marT="121900" marB="121900"/>
                </a:tc>
                <a:tc>
                  <a:txBody>
                    <a:bodyPr/>
                    <a:lstStyle/>
                    <a:p>
                      <a:pPr marL="0" lvl="0" indent="0" algn="l" rtl="0">
                        <a:spcBef>
                          <a:spcPts val="0"/>
                        </a:spcBef>
                        <a:spcAft>
                          <a:spcPts val="0"/>
                        </a:spcAft>
                        <a:buNone/>
                      </a:pPr>
                      <a:r>
                        <a:rPr lang="en-US" sz="1900" b="1">
                          <a:solidFill>
                            <a:srgbClr val="FF0000"/>
                          </a:solidFill>
                        </a:rPr>
                        <a:t>3.7</a:t>
                      </a:r>
                      <a:endParaRPr sz="1900" b="1">
                        <a:solidFill>
                          <a:srgbClr val="FF0000"/>
                        </a:solidFill>
                      </a:endParaRPr>
                    </a:p>
                  </a:txBody>
                  <a:tcPr marL="121900" marR="121900" marT="121900" marB="121900"/>
                </a:tc>
                <a:extLst>
                  <a:ext uri="{0D108BD9-81ED-4DB2-BD59-A6C34878D82A}">
                    <a16:rowId xmlns:a16="http://schemas.microsoft.com/office/drawing/2014/main" val="10001"/>
                  </a:ext>
                </a:extLst>
              </a:tr>
              <a:tr h="508000">
                <a:tc>
                  <a:txBody>
                    <a:bodyPr/>
                    <a:lstStyle/>
                    <a:p>
                      <a:pPr marL="0" lvl="0" indent="0" algn="l" rtl="0">
                        <a:spcBef>
                          <a:spcPts val="0"/>
                        </a:spcBef>
                        <a:spcAft>
                          <a:spcPts val="0"/>
                        </a:spcAft>
                        <a:buNone/>
                      </a:pPr>
                      <a:r>
                        <a:rPr lang="en-US" sz="1900"/>
                        <a:t>MSE</a:t>
                      </a:r>
                      <a:endParaRPr sz="1900"/>
                    </a:p>
                  </a:txBody>
                  <a:tcPr marL="121900" marR="121900" marT="121900" marB="121900"/>
                </a:tc>
                <a:tc>
                  <a:txBody>
                    <a:bodyPr/>
                    <a:lstStyle/>
                    <a:p>
                      <a:pPr marL="0" lvl="0" indent="0" algn="l" rtl="0">
                        <a:spcBef>
                          <a:spcPts val="0"/>
                        </a:spcBef>
                        <a:spcAft>
                          <a:spcPts val="0"/>
                        </a:spcAft>
                        <a:buNone/>
                      </a:pPr>
                      <a:r>
                        <a:rPr lang="en-US" sz="1900"/>
                        <a:t>2265.4</a:t>
                      </a:r>
                      <a:endParaRPr sz="1900">
                        <a:solidFill>
                          <a:srgbClr val="FF0000"/>
                        </a:solidFill>
                      </a:endParaRPr>
                    </a:p>
                  </a:txBody>
                  <a:tcPr marL="121900" marR="121900" marT="121900" marB="121900"/>
                </a:tc>
                <a:tc>
                  <a:txBody>
                    <a:bodyPr/>
                    <a:lstStyle/>
                    <a:p>
                      <a:pPr marL="0" lvl="0" indent="0" algn="l" rtl="0">
                        <a:spcBef>
                          <a:spcPts val="0"/>
                        </a:spcBef>
                        <a:spcAft>
                          <a:spcPts val="0"/>
                        </a:spcAft>
                        <a:buNone/>
                      </a:pPr>
                      <a:r>
                        <a:rPr lang="en-US" sz="1900"/>
                        <a:t>763.6</a:t>
                      </a:r>
                      <a:endParaRPr sz="1900"/>
                    </a:p>
                  </a:txBody>
                  <a:tcPr marL="121900" marR="121900" marT="121900" marB="121900"/>
                </a:tc>
                <a:tc>
                  <a:txBody>
                    <a:bodyPr/>
                    <a:lstStyle/>
                    <a:p>
                      <a:pPr marL="0" lvl="0" indent="0" algn="l" rtl="0">
                        <a:spcBef>
                          <a:spcPts val="0"/>
                        </a:spcBef>
                        <a:spcAft>
                          <a:spcPts val="0"/>
                        </a:spcAft>
                        <a:buNone/>
                      </a:pPr>
                      <a:r>
                        <a:rPr lang="en-US" sz="1900"/>
                        <a:t>1011.2</a:t>
                      </a:r>
                      <a:endParaRPr sz="1900"/>
                    </a:p>
                  </a:txBody>
                  <a:tcPr marL="121900" marR="121900" marT="121900" marB="121900"/>
                </a:tc>
                <a:tc>
                  <a:txBody>
                    <a:bodyPr/>
                    <a:lstStyle/>
                    <a:p>
                      <a:pPr marL="0" lvl="0" indent="0" algn="l" rtl="0">
                        <a:spcBef>
                          <a:spcPts val="0"/>
                        </a:spcBef>
                        <a:spcAft>
                          <a:spcPts val="0"/>
                        </a:spcAft>
                        <a:buNone/>
                      </a:pPr>
                      <a:r>
                        <a:rPr lang="en-US" sz="1900" b="1">
                          <a:solidFill>
                            <a:srgbClr val="FF0000"/>
                          </a:solidFill>
                        </a:rPr>
                        <a:t>361</a:t>
                      </a:r>
                      <a:endParaRPr sz="1900" b="1">
                        <a:solidFill>
                          <a:srgbClr val="FF0000"/>
                        </a:solidFill>
                      </a:endParaRPr>
                    </a:p>
                  </a:txBody>
                  <a:tcPr marL="121900" marR="121900" marT="121900" marB="121900"/>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6c25668923_0_1141"/>
          <p:cNvPicPr preferRelativeResize="0"/>
          <p:nvPr/>
        </p:nvPicPr>
        <p:blipFill rotWithShape="1">
          <a:blip r:embed="rId3">
            <a:alphaModFix/>
          </a:blip>
          <a:srcRect/>
          <a:stretch/>
        </p:blipFill>
        <p:spPr>
          <a:xfrm>
            <a:off x="-6" y="5933850"/>
            <a:ext cx="2297637" cy="923400"/>
          </a:xfrm>
          <a:prstGeom prst="rect">
            <a:avLst/>
          </a:prstGeom>
          <a:noFill/>
          <a:ln>
            <a:noFill/>
          </a:ln>
        </p:spPr>
      </p:pic>
      <p:pic>
        <p:nvPicPr>
          <p:cNvPr id="175" name="Google Shape;175;g6c25668923_0_1141"/>
          <p:cNvPicPr preferRelativeResize="0"/>
          <p:nvPr/>
        </p:nvPicPr>
        <p:blipFill>
          <a:blip r:embed="rId4">
            <a:alphaModFix/>
          </a:blip>
          <a:stretch>
            <a:fillRect/>
          </a:stretch>
        </p:blipFill>
        <p:spPr>
          <a:xfrm>
            <a:off x="3129449" y="201438"/>
            <a:ext cx="8538199" cy="6455126"/>
          </a:xfrm>
          <a:prstGeom prst="rect">
            <a:avLst/>
          </a:prstGeom>
          <a:noFill/>
          <a:ln>
            <a:noFill/>
          </a:ln>
        </p:spPr>
      </p:pic>
      <p:sp>
        <p:nvSpPr>
          <p:cNvPr id="176" name="Google Shape;176;g6c25668923_0_1141"/>
          <p:cNvSpPr txBox="1"/>
          <p:nvPr/>
        </p:nvSpPr>
        <p:spPr>
          <a:xfrm>
            <a:off x="588150" y="334550"/>
            <a:ext cx="2977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17F42"/>
                </a:solidFill>
              </a:rPr>
              <a:t>Analysis Roadmap</a:t>
            </a:r>
            <a:endParaRPr sz="2400" b="1"/>
          </a:p>
        </p:txBody>
      </p:sp>
      <p:sp>
        <p:nvSpPr>
          <p:cNvPr id="177" name="Google Shape;177;g6c25668923_0_1141"/>
          <p:cNvSpPr/>
          <p:nvPr/>
        </p:nvSpPr>
        <p:spPr>
          <a:xfrm>
            <a:off x="1461582" y="79625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8" name="Google Shape;178;g6c25668923_0_1141"/>
          <p:cNvPicPr preferRelativeResize="0"/>
          <p:nvPr/>
        </p:nvPicPr>
        <p:blipFill>
          <a:blip r:embed="rId5">
            <a:alphaModFix/>
          </a:blip>
          <a:stretch>
            <a:fillRect/>
          </a:stretch>
        </p:blipFill>
        <p:spPr>
          <a:xfrm>
            <a:off x="168125" y="2112126"/>
            <a:ext cx="2731759" cy="248892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pic>
        <p:nvPicPr>
          <p:cNvPr id="811" name="Google Shape;811;g6c25668923_0_1568"/>
          <p:cNvPicPr preferRelativeResize="0"/>
          <p:nvPr/>
        </p:nvPicPr>
        <p:blipFill rotWithShape="1">
          <a:blip r:embed="rId3">
            <a:alphaModFix/>
          </a:blip>
          <a:srcRect/>
          <a:stretch/>
        </p:blipFill>
        <p:spPr>
          <a:xfrm>
            <a:off x="0" y="151"/>
            <a:ext cx="12191997" cy="6857697"/>
          </a:xfrm>
          <a:prstGeom prst="rect">
            <a:avLst/>
          </a:prstGeom>
          <a:noFill/>
          <a:ln>
            <a:noFill/>
          </a:ln>
        </p:spPr>
      </p:pic>
      <p:sp>
        <p:nvSpPr>
          <p:cNvPr id="812" name="Google Shape;812;g6c25668923_0_1568"/>
          <p:cNvSpPr/>
          <p:nvPr/>
        </p:nvSpPr>
        <p:spPr>
          <a:xfrm>
            <a:off x="0" y="151"/>
            <a:ext cx="12192000" cy="68580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3" name="Google Shape;813;g6c25668923_0_1568"/>
          <p:cNvSpPr txBox="1"/>
          <p:nvPr/>
        </p:nvSpPr>
        <p:spPr>
          <a:xfrm>
            <a:off x="3935760" y="1818977"/>
            <a:ext cx="1476300" cy="3770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3900">
                <a:solidFill>
                  <a:srgbClr val="F17F42"/>
                </a:solidFill>
              </a:rPr>
              <a:t>6</a:t>
            </a:r>
            <a:endParaRPr sz="23900">
              <a:solidFill>
                <a:srgbClr val="F17F42"/>
              </a:solidFill>
              <a:latin typeface="Arial"/>
              <a:ea typeface="Arial"/>
              <a:cs typeface="Arial"/>
              <a:sym typeface="Arial"/>
            </a:endParaRPr>
          </a:p>
        </p:txBody>
      </p:sp>
      <p:sp>
        <p:nvSpPr>
          <p:cNvPr id="814" name="Google Shape;814;g6c25668923_0_1568"/>
          <p:cNvSpPr txBox="1"/>
          <p:nvPr/>
        </p:nvSpPr>
        <p:spPr>
          <a:xfrm>
            <a:off x="5643632" y="4084324"/>
            <a:ext cx="6993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rgbClr val="F17F42"/>
                </a:solidFill>
                <a:latin typeface="Arial"/>
                <a:ea typeface="Arial"/>
                <a:cs typeface="Arial"/>
                <a:sym typeface="Arial"/>
              </a:rPr>
              <a:t>th</a:t>
            </a:r>
            <a:endParaRPr sz="4800">
              <a:solidFill>
                <a:srgbClr val="F17F42"/>
              </a:solidFill>
              <a:latin typeface="Arial"/>
              <a:ea typeface="Arial"/>
              <a:cs typeface="Arial"/>
              <a:sym typeface="Arial"/>
            </a:endParaRPr>
          </a:p>
        </p:txBody>
      </p:sp>
      <p:sp>
        <p:nvSpPr>
          <p:cNvPr id="815" name="Google Shape;815;g6c25668923_0_1568"/>
          <p:cNvSpPr txBox="1"/>
          <p:nvPr/>
        </p:nvSpPr>
        <p:spPr>
          <a:xfrm>
            <a:off x="4367808" y="513626"/>
            <a:ext cx="1476300" cy="3770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3900"/>
              <a:buFont typeface="Arial"/>
              <a:buNone/>
            </a:pPr>
            <a:endParaRPr sz="23900" b="0" i="0" u="none" strike="noStrike" cap="none">
              <a:solidFill>
                <a:srgbClr val="F17F42"/>
              </a:solidFill>
              <a:latin typeface="Arial"/>
              <a:ea typeface="Arial"/>
              <a:cs typeface="Arial"/>
              <a:sym typeface="Arial"/>
            </a:endParaRPr>
          </a:p>
        </p:txBody>
      </p:sp>
      <p:sp>
        <p:nvSpPr>
          <p:cNvPr id="816" name="Google Shape;816;g6c25668923_0_1568"/>
          <p:cNvSpPr/>
          <p:nvPr/>
        </p:nvSpPr>
        <p:spPr>
          <a:xfrm>
            <a:off x="6528048" y="2728342"/>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7" name="Google Shape;817;g6c25668923_0_1568"/>
          <p:cNvSpPr txBox="1"/>
          <p:nvPr/>
        </p:nvSpPr>
        <p:spPr>
          <a:xfrm>
            <a:off x="6628925" y="2778225"/>
            <a:ext cx="54837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Data Preprocessing</a:t>
            </a:r>
            <a:endParaRPr sz="1400" b="0" i="0" u="none" strike="noStrike" cap="none">
              <a:solidFill>
                <a:srgbClr val="000000"/>
              </a:solidFill>
              <a:latin typeface="Arial"/>
              <a:ea typeface="Arial"/>
              <a:cs typeface="Arial"/>
              <a:sym typeface="Arial"/>
            </a:endParaRPr>
          </a:p>
        </p:txBody>
      </p:sp>
      <p:sp>
        <p:nvSpPr>
          <p:cNvPr id="818" name="Google Shape;818;g6c25668923_0_1568"/>
          <p:cNvSpPr/>
          <p:nvPr/>
        </p:nvSpPr>
        <p:spPr>
          <a:xfrm>
            <a:off x="6528023" y="750253"/>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Arial"/>
              <a:buNone/>
            </a:pPr>
            <a:r>
              <a:rPr lang="en-US" sz="2400">
                <a:solidFill>
                  <a:schemeClr val="lt1"/>
                </a:solidFill>
              </a:rPr>
              <a:t>Executive Summary</a:t>
            </a:r>
            <a:endParaRPr sz="1800" b="0" i="0" u="none" strike="noStrike" cap="none">
              <a:solidFill>
                <a:schemeClr val="lt1"/>
              </a:solidFill>
              <a:latin typeface="Calibri"/>
              <a:ea typeface="Calibri"/>
              <a:cs typeface="Calibri"/>
              <a:sym typeface="Calibri"/>
            </a:endParaRPr>
          </a:p>
        </p:txBody>
      </p:sp>
      <p:sp>
        <p:nvSpPr>
          <p:cNvPr id="819" name="Google Shape;819;g6c25668923_0_1568"/>
          <p:cNvSpPr/>
          <p:nvPr/>
        </p:nvSpPr>
        <p:spPr>
          <a:xfrm>
            <a:off x="6528048" y="4706464"/>
            <a:ext cx="5664000" cy="576000"/>
          </a:xfrm>
          <a:prstGeom prst="rect">
            <a:avLst/>
          </a:prstGeom>
          <a:solidFill>
            <a:srgbClr val="9999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0" name="Google Shape;820;g6c25668923_0_1568"/>
          <p:cNvSpPr txBox="1"/>
          <p:nvPr/>
        </p:nvSpPr>
        <p:spPr>
          <a:xfrm>
            <a:off x="6628924" y="4756350"/>
            <a:ext cx="2907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Data Modeling</a:t>
            </a:r>
            <a:endParaRPr sz="1400" b="0" i="0" u="none" strike="noStrike" cap="none">
              <a:solidFill>
                <a:srgbClr val="000000"/>
              </a:solidFill>
              <a:latin typeface="Arial"/>
              <a:ea typeface="Arial"/>
              <a:cs typeface="Arial"/>
              <a:sym typeface="Arial"/>
            </a:endParaRPr>
          </a:p>
        </p:txBody>
      </p:sp>
      <p:sp>
        <p:nvSpPr>
          <p:cNvPr id="821" name="Google Shape;821;g6c25668923_0_1568"/>
          <p:cNvSpPr/>
          <p:nvPr/>
        </p:nvSpPr>
        <p:spPr>
          <a:xfrm>
            <a:off x="6538773" y="5598289"/>
            <a:ext cx="5664000" cy="576000"/>
          </a:xfrm>
          <a:prstGeom prst="rect">
            <a:avLst/>
          </a:prstGeom>
          <a:solidFill>
            <a:srgbClr val="F17F4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a:solidFill>
                  <a:schemeClr val="lt1"/>
                </a:solidFill>
              </a:rPr>
              <a:t>Recommendations</a:t>
            </a:r>
            <a:endParaRPr sz="1800">
              <a:solidFill>
                <a:schemeClr val="lt1"/>
              </a:solidFill>
              <a:latin typeface="Calibri"/>
              <a:ea typeface="Calibri"/>
              <a:cs typeface="Calibri"/>
              <a:sym typeface="Calibri"/>
            </a:endParaRPr>
          </a:p>
        </p:txBody>
      </p:sp>
      <p:sp>
        <p:nvSpPr>
          <p:cNvPr id="822" name="Google Shape;822;g6c25668923_0_1568"/>
          <p:cNvSpPr/>
          <p:nvPr/>
        </p:nvSpPr>
        <p:spPr>
          <a:xfrm>
            <a:off x="6528023" y="1739302"/>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a:solidFill>
                  <a:schemeClr val="lt1"/>
                </a:solidFill>
              </a:rPr>
              <a:t>Data Overview</a:t>
            </a:r>
            <a:endParaRPr sz="1800">
              <a:solidFill>
                <a:schemeClr val="lt1"/>
              </a:solidFill>
              <a:latin typeface="Calibri"/>
              <a:ea typeface="Calibri"/>
              <a:cs typeface="Calibri"/>
              <a:sym typeface="Calibri"/>
            </a:endParaRPr>
          </a:p>
        </p:txBody>
      </p:sp>
      <p:sp>
        <p:nvSpPr>
          <p:cNvPr id="823" name="Google Shape;823;g6c25668923_0_1568"/>
          <p:cNvSpPr/>
          <p:nvPr/>
        </p:nvSpPr>
        <p:spPr>
          <a:xfrm>
            <a:off x="6538775" y="3717412"/>
            <a:ext cx="5664000" cy="576000"/>
          </a:xfrm>
          <a:prstGeom prst="rect">
            <a:avLst/>
          </a:prstGeom>
          <a:solidFill>
            <a:srgbClr val="999999"/>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Arial"/>
              <a:buNone/>
            </a:pPr>
            <a:r>
              <a:rPr lang="en-US" sz="2400">
                <a:solidFill>
                  <a:schemeClr val="lt1"/>
                </a:solidFill>
              </a:rPr>
              <a:t>Exploratory Data Analysis</a:t>
            </a:r>
            <a:endParaRPr sz="18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pic>
        <p:nvPicPr>
          <p:cNvPr id="829" name="Google Shape;829;g6c25668923_0_2819"/>
          <p:cNvPicPr preferRelativeResize="0"/>
          <p:nvPr/>
        </p:nvPicPr>
        <p:blipFill rotWithShape="1">
          <a:blip r:embed="rId3">
            <a:alphaModFix/>
          </a:blip>
          <a:srcRect/>
          <a:stretch/>
        </p:blipFill>
        <p:spPr>
          <a:xfrm>
            <a:off x="-6" y="-9750"/>
            <a:ext cx="2297637" cy="923400"/>
          </a:xfrm>
          <a:prstGeom prst="rect">
            <a:avLst/>
          </a:prstGeom>
          <a:noFill/>
          <a:ln>
            <a:noFill/>
          </a:ln>
        </p:spPr>
      </p:pic>
      <p:sp>
        <p:nvSpPr>
          <p:cNvPr id="830" name="Google Shape;830;g6c25668923_0_2819"/>
          <p:cNvSpPr txBox="1"/>
          <p:nvPr/>
        </p:nvSpPr>
        <p:spPr>
          <a:xfrm>
            <a:off x="4609950" y="221100"/>
            <a:ext cx="2972100" cy="4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2400" b="1">
                <a:solidFill>
                  <a:srgbClr val="F17F42"/>
                </a:solidFill>
              </a:rPr>
              <a:t>Recommendations</a:t>
            </a:r>
            <a:endParaRPr sz="2400" b="1">
              <a:solidFill>
                <a:srgbClr val="F17F42"/>
              </a:solidFill>
            </a:endParaRPr>
          </a:p>
        </p:txBody>
      </p:sp>
      <p:sp>
        <p:nvSpPr>
          <p:cNvPr id="831" name="Google Shape;831;g6c25668923_0_2819"/>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32" name="Google Shape;832;g6c25668923_0_2819"/>
          <p:cNvPicPr preferRelativeResize="0"/>
          <p:nvPr/>
        </p:nvPicPr>
        <p:blipFill>
          <a:blip r:embed="rId4">
            <a:alphaModFix/>
          </a:blip>
          <a:stretch>
            <a:fillRect/>
          </a:stretch>
        </p:blipFill>
        <p:spPr>
          <a:xfrm>
            <a:off x="289850" y="1000750"/>
            <a:ext cx="8599824" cy="4377250"/>
          </a:xfrm>
          <a:prstGeom prst="rect">
            <a:avLst/>
          </a:prstGeom>
          <a:noFill/>
          <a:ln>
            <a:noFill/>
          </a:ln>
        </p:spPr>
      </p:pic>
      <p:sp>
        <p:nvSpPr>
          <p:cNvPr id="833" name="Google Shape;833;g6c25668923_0_2819"/>
          <p:cNvSpPr txBox="1"/>
          <p:nvPr/>
        </p:nvSpPr>
        <p:spPr>
          <a:xfrm>
            <a:off x="9265300" y="2709750"/>
            <a:ext cx="2691600" cy="143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a:latin typeface="Calibri"/>
                <a:ea typeface="Calibri"/>
                <a:cs typeface="Calibri"/>
                <a:sym typeface="Calibri"/>
              </a:rPr>
              <a:t>Use </a:t>
            </a:r>
            <a:r>
              <a:rPr lang="en-US" sz="2400" b="1">
                <a:solidFill>
                  <a:srgbClr val="E36C09"/>
                </a:solidFill>
                <a:latin typeface="Calibri"/>
                <a:ea typeface="Calibri"/>
                <a:cs typeface="Calibri"/>
                <a:sym typeface="Calibri"/>
              </a:rPr>
              <a:t>A/B testing</a:t>
            </a:r>
            <a:r>
              <a:rPr lang="en-US" sz="2400">
                <a:latin typeface="Calibri"/>
                <a:ea typeface="Calibri"/>
                <a:cs typeface="Calibri"/>
                <a:sym typeface="Calibri"/>
              </a:rPr>
              <a:t> to investigate which model works better</a:t>
            </a:r>
            <a:endParaRPr sz="2400">
              <a:latin typeface="Calibri"/>
              <a:ea typeface="Calibri"/>
              <a:cs typeface="Calibri"/>
              <a:sym typeface="Calibri"/>
            </a:endParaRPr>
          </a:p>
        </p:txBody>
      </p:sp>
      <p:pic>
        <p:nvPicPr>
          <p:cNvPr id="834" name="Google Shape;834;g6c25668923_0_2819"/>
          <p:cNvPicPr preferRelativeResize="0"/>
          <p:nvPr/>
        </p:nvPicPr>
        <p:blipFill>
          <a:blip r:embed="rId5">
            <a:alphaModFix/>
          </a:blip>
          <a:stretch>
            <a:fillRect/>
          </a:stretch>
        </p:blipFill>
        <p:spPr>
          <a:xfrm>
            <a:off x="9354487" y="4148250"/>
            <a:ext cx="2297625" cy="2297625"/>
          </a:xfrm>
          <a:prstGeom prst="rect">
            <a:avLst/>
          </a:prstGeom>
          <a:noFill/>
          <a:ln>
            <a:noFill/>
          </a:ln>
        </p:spPr>
      </p:pic>
      <p:pic>
        <p:nvPicPr>
          <p:cNvPr id="835" name="Google Shape;835;g6c25668923_0_2819"/>
          <p:cNvPicPr preferRelativeResize="0"/>
          <p:nvPr/>
        </p:nvPicPr>
        <p:blipFill>
          <a:blip r:embed="rId6">
            <a:alphaModFix/>
          </a:blip>
          <a:stretch>
            <a:fillRect/>
          </a:stretch>
        </p:blipFill>
        <p:spPr>
          <a:xfrm>
            <a:off x="406475" y="5262475"/>
            <a:ext cx="7175574" cy="1510650"/>
          </a:xfrm>
          <a:prstGeom prst="rect">
            <a:avLst/>
          </a:prstGeom>
          <a:noFill/>
          <a:ln>
            <a:noFill/>
          </a:ln>
        </p:spPr>
      </p:pic>
      <p:sp>
        <p:nvSpPr>
          <p:cNvPr id="836" name="Google Shape;836;g6c25668923_0_2819"/>
          <p:cNvSpPr txBox="1"/>
          <p:nvPr/>
        </p:nvSpPr>
        <p:spPr>
          <a:xfrm>
            <a:off x="0" y="1574525"/>
            <a:ext cx="548100" cy="3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rgbClr val="FF9900"/>
                </a:solidFill>
                <a:latin typeface="Calibri"/>
                <a:ea typeface="Calibri"/>
                <a:cs typeface="Calibri"/>
                <a:sym typeface="Calibri"/>
              </a:rPr>
              <a:t>1.</a:t>
            </a:r>
            <a:endParaRPr sz="2400" b="1">
              <a:solidFill>
                <a:srgbClr val="FF9900"/>
              </a:solidFill>
              <a:latin typeface="Calibri"/>
              <a:ea typeface="Calibri"/>
              <a:cs typeface="Calibri"/>
              <a:sym typeface="Calibri"/>
            </a:endParaRPr>
          </a:p>
        </p:txBody>
      </p:sp>
      <p:sp>
        <p:nvSpPr>
          <p:cNvPr id="837" name="Google Shape;837;g6c25668923_0_2819"/>
          <p:cNvSpPr txBox="1"/>
          <p:nvPr/>
        </p:nvSpPr>
        <p:spPr>
          <a:xfrm>
            <a:off x="76200" y="5765525"/>
            <a:ext cx="548100" cy="3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rgbClr val="FF9900"/>
                </a:solidFill>
                <a:latin typeface="Calibri"/>
                <a:ea typeface="Calibri"/>
                <a:cs typeface="Calibri"/>
                <a:sym typeface="Calibri"/>
              </a:rPr>
              <a:t>2.</a:t>
            </a:r>
            <a:endParaRPr sz="2400" b="1">
              <a:solidFill>
                <a:srgbClr val="FF9900"/>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18"/>
          <p:cNvSpPr/>
          <p:nvPr/>
        </p:nvSpPr>
        <p:spPr>
          <a:xfrm>
            <a:off x="5011238" y="1771102"/>
            <a:ext cx="2592300" cy="2195100"/>
          </a:xfrm>
          <a:prstGeom prst="roundRect">
            <a:avLst>
              <a:gd name="adj" fmla="val 5379"/>
            </a:avLst>
          </a:prstGeom>
          <a:solidFill>
            <a:srgbClr val="99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3" name="Google Shape;843;p18"/>
          <p:cNvSpPr/>
          <p:nvPr/>
        </p:nvSpPr>
        <p:spPr>
          <a:xfrm>
            <a:off x="7675534" y="1771102"/>
            <a:ext cx="2592288" cy="2195140"/>
          </a:xfrm>
          <a:prstGeom prst="roundRect">
            <a:avLst>
              <a:gd name="adj" fmla="val 5379"/>
            </a:avLst>
          </a:prstGeom>
          <a:solidFill>
            <a:srgbClr val="E36C0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4" name="Google Shape;844;p18"/>
          <p:cNvSpPr/>
          <p:nvPr/>
        </p:nvSpPr>
        <p:spPr>
          <a:xfrm>
            <a:off x="5011238" y="4038250"/>
            <a:ext cx="2592288" cy="2195140"/>
          </a:xfrm>
          <a:prstGeom prst="roundRect">
            <a:avLst>
              <a:gd name="adj" fmla="val 5379"/>
            </a:avLst>
          </a:prstGeom>
          <a:solidFill>
            <a:srgbClr val="F17F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5" name="Google Shape;845;p18"/>
          <p:cNvSpPr/>
          <p:nvPr/>
        </p:nvSpPr>
        <p:spPr>
          <a:xfrm>
            <a:off x="7680176" y="4042172"/>
            <a:ext cx="2592288" cy="2195140"/>
          </a:xfrm>
          <a:prstGeom prst="roundRect">
            <a:avLst>
              <a:gd name="adj" fmla="val 5379"/>
            </a:avLst>
          </a:prstGeom>
          <a:solidFill>
            <a:srgbClr val="6666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6" name="Google Shape;846;p18"/>
          <p:cNvSpPr txBox="1"/>
          <p:nvPr/>
        </p:nvSpPr>
        <p:spPr>
          <a:xfrm>
            <a:off x="1754784" y="4430850"/>
            <a:ext cx="2204400" cy="400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C0C0C"/>
                </a:solidFill>
              </a:rPr>
              <a:t>For Roofstock</a:t>
            </a:r>
            <a:endParaRPr sz="2400" b="1"/>
          </a:p>
        </p:txBody>
      </p:sp>
      <p:pic>
        <p:nvPicPr>
          <p:cNvPr id="847" name="Google Shape;847;p18"/>
          <p:cNvPicPr preferRelativeResize="0"/>
          <p:nvPr/>
        </p:nvPicPr>
        <p:blipFill rotWithShape="1">
          <a:blip r:embed="rId3">
            <a:alphaModFix/>
          </a:blip>
          <a:srcRect/>
          <a:stretch/>
        </p:blipFill>
        <p:spPr>
          <a:xfrm>
            <a:off x="5895828" y="1892931"/>
            <a:ext cx="880492" cy="880492"/>
          </a:xfrm>
          <a:prstGeom prst="rect">
            <a:avLst/>
          </a:prstGeom>
          <a:noFill/>
          <a:ln>
            <a:noFill/>
          </a:ln>
        </p:spPr>
      </p:pic>
      <p:pic>
        <p:nvPicPr>
          <p:cNvPr id="848" name="Google Shape;848;p18"/>
          <p:cNvPicPr preferRelativeResize="0"/>
          <p:nvPr/>
        </p:nvPicPr>
        <p:blipFill rotWithShape="1">
          <a:blip r:embed="rId4">
            <a:alphaModFix/>
          </a:blip>
          <a:srcRect/>
          <a:stretch/>
        </p:blipFill>
        <p:spPr>
          <a:xfrm>
            <a:off x="8651717" y="4276553"/>
            <a:ext cx="736476" cy="736476"/>
          </a:xfrm>
          <a:prstGeom prst="rect">
            <a:avLst/>
          </a:prstGeom>
          <a:noFill/>
          <a:ln>
            <a:noFill/>
          </a:ln>
        </p:spPr>
      </p:pic>
      <p:pic>
        <p:nvPicPr>
          <p:cNvPr id="849" name="Google Shape;849;p18"/>
          <p:cNvPicPr preferRelativeResize="0"/>
          <p:nvPr/>
        </p:nvPicPr>
        <p:blipFill rotWithShape="1">
          <a:blip r:embed="rId5">
            <a:alphaModFix/>
          </a:blip>
          <a:srcRect/>
          <a:stretch/>
        </p:blipFill>
        <p:spPr>
          <a:xfrm>
            <a:off x="8499528" y="1916172"/>
            <a:ext cx="869080" cy="864756"/>
          </a:xfrm>
          <a:prstGeom prst="rect">
            <a:avLst/>
          </a:prstGeom>
          <a:noFill/>
          <a:ln>
            <a:noFill/>
          </a:ln>
        </p:spPr>
      </p:pic>
      <p:pic>
        <p:nvPicPr>
          <p:cNvPr id="850" name="Google Shape;850;p18"/>
          <p:cNvPicPr preferRelativeResize="0"/>
          <p:nvPr/>
        </p:nvPicPr>
        <p:blipFill rotWithShape="1">
          <a:blip r:embed="rId6">
            <a:alphaModFix/>
          </a:blip>
          <a:srcRect/>
          <a:stretch/>
        </p:blipFill>
        <p:spPr>
          <a:xfrm>
            <a:off x="6009488" y="4233872"/>
            <a:ext cx="752328" cy="752328"/>
          </a:xfrm>
          <a:prstGeom prst="rect">
            <a:avLst/>
          </a:prstGeom>
          <a:noFill/>
          <a:ln>
            <a:noFill/>
          </a:ln>
        </p:spPr>
      </p:pic>
      <p:sp>
        <p:nvSpPr>
          <p:cNvPr id="851" name="Google Shape;851;p18"/>
          <p:cNvSpPr/>
          <p:nvPr/>
        </p:nvSpPr>
        <p:spPr>
          <a:xfrm>
            <a:off x="5135020" y="2780913"/>
            <a:ext cx="2344800" cy="831000"/>
          </a:xfrm>
          <a:prstGeom prst="rect">
            <a:avLst/>
          </a:prstGeom>
          <a:noFill/>
          <a:ln>
            <a:noFill/>
          </a:ln>
        </p:spPr>
        <p:txBody>
          <a:bodyPr spcFirstLastPara="1" wrap="square" lIns="91425" tIns="45700" rIns="91425" bIns="45700" anchor="t" anchorCtr="0">
            <a:spAutoFit/>
          </a:bodyPr>
          <a:lstStyle/>
          <a:p>
            <a:pPr marL="0" lvl="0" indent="0" algn="l" rtl="0">
              <a:spcBef>
                <a:spcPts val="640"/>
              </a:spcBef>
              <a:spcAft>
                <a:spcPts val="0"/>
              </a:spcAft>
              <a:buNone/>
            </a:pPr>
            <a:r>
              <a:rPr lang="en-US" sz="2200">
                <a:solidFill>
                  <a:srgbClr val="FFFFFF"/>
                </a:solidFill>
              </a:rPr>
              <a:t>Invest more on branding</a:t>
            </a:r>
            <a:endParaRPr sz="2200">
              <a:solidFill>
                <a:srgbClr val="FFFFFF"/>
              </a:solidFill>
            </a:endParaRPr>
          </a:p>
        </p:txBody>
      </p:sp>
      <p:sp>
        <p:nvSpPr>
          <p:cNvPr id="852" name="Google Shape;852;p18"/>
          <p:cNvSpPr/>
          <p:nvPr/>
        </p:nvSpPr>
        <p:spPr>
          <a:xfrm>
            <a:off x="7603558" y="2817076"/>
            <a:ext cx="2344800" cy="831000"/>
          </a:xfrm>
          <a:prstGeom prst="rect">
            <a:avLst/>
          </a:prstGeom>
          <a:noFill/>
          <a:ln>
            <a:noFill/>
          </a:ln>
        </p:spPr>
        <p:txBody>
          <a:bodyPr spcFirstLastPara="1" wrap="square" lIns="91425" tIns="45700" rIns="91425" bIns="45700" anchor="t" anchorCtr="0">
            <a:spAutoFit/>
          </a:bodyPr>
          <a:lstStyle/>
          <a:p>
            <a:pPr marL="342900" lvl="0" indent="0" algn="l" rtl="0">
              <a:spcBef>
                <a:spcPts val="640"/>
              </a:spcBef>
              <a:spcAft>
                <a:spcPts val="0"/>
              </a:spcAft>
              <a:buNone/>
            </a:pPr>
            <a:r>
              <a:rPr lang="en-US" sz="2200">
                <a:solidFill>
                  <a:srgbClr val="FFFFFF"/>
                </a:solidFill>
              </a:rPr>
              <a:t>Promotion to call for action</a:t>
            </a:r>
            <a:endParaRPr sz="2200">
              <a:solidFill>
                <a:srgbClr val="FFFFFF"/>
              </a:solidFill>
            </a:endParaRPr>
          </a:p>
          <a:p>
            <a:pPr marL="0" marR="0" lvl="0" indent="0" algn="l" rtl="0">
              <a:spcBef>
                <a:spcPts val="0"/>
              </a:spcBef>
              <a:spcAft>
                <a:spcPts val="0"/>
              </a:spcAft>
              <a:buNone/>
            </a:pPr>
            <a:endParaRPr sz="2200" i="1">
              <a:solidFill>
                <a:srgbClr val="FFFFFF"/>
              </a:solidFill>
            </a:endParaRPr>
          </a:p>
        </p:txBody>
      </p:sp>
      <p:sp>
        <p:nvSpPr>
          <p:cNvPr id="853" name="Google Shape;853;p18"/>
          <p:cNvSpPr/>
          <p:nvPr/>
        </p:nvSpPr>
        <p:spPr>
          <a:xfrm>
            <a:off x="4923625" y="5109200"/>
            <a:ext cx="2344800" cy="831000"/>
          </a:xfrm>
          <a:prstGeom prst="rect">
            <a:avLst/>
          </a:prstGeom>
          <a:noFill/>
          <a:ln>
            <a:noFill/>
          </a:ln>
        </p:spPr>
        <p:txBody>
          <a:bodyPr spcFirstLastPara="1" wrap="square" lIns="91425" tIns="45700" rIns="91425" bIns="45700" anchor="t" anchorCtr="0">
            <a:spAutoFit/>
          </a:bodyPr>
          <a:lstStyle/>
          <a:p>
            <a:pPr marL="342900" lvl="0" indent="0" algn="l" rtl="0">
              <a:spcBef>
                <a:spcPts val="640"/>
              </a:spcBef>
              <a:spcAft>
                <a:spcPts val="0"/>
              </a:spcAft>
              <a:buNone/>
            </a:pPr>
            <a:r>
              <a:rPr lang="en-US" sz="2200">
                <a:solidFill>
                  <a:srgbClr val="FFFFFF"/>
                </a:solidFill>
              </a:rPr>
              <a:t>Send seller notification</a:t>
            </a:r>
            <a:endParaRPr sz="2200">
              <a:solidFill>
                <a:srgbClr val="FFFFFF"/>
              </a:solidFill>
            </a:endParaRPr>
          </a:p>
        </p:txBody>
      </p:sp>
      <p:sp>
        <p:nvSpPr>
          <p:cNvPr id="854" name="Google Shape;854;p18"/>
          <p:cNvSpPr/>
          <p:nvPr/>
        </p:nvSpPr>
        <p:spPr>
          <a:xfrm>
            <a:off x="7416200" y="5033050"/>
            <a:ext cx="3329100" cy="831000"/>
          </a:xfrm>
          <a:prstGeom prst="rect">
            <a:avLst/>
          </a:prstGeom>
          <a:noFill/>
          <a:ln>
            <a:noFill/>
          </a:ln>
        </p:spPr>
        <p:txBody>
          <a:bodyPr spcFirstLastPara="1" wrap="square" lIns="91425" tIns="45700" rIns="91425" bIns="45700" anchor="t" anchorCtr="0">
            <a:spAutoFit/>
          </a:bodyPr>
          <a:lstStyle/>
          <a:p>
            <a:pPr marL="342900" lvl="0" indent="0" algn="l" rtl="0">
              <a:spcBef>
                <a:spcPts val="640"/>
              </a:spcBef>
              <a:spcAft>
                <a:spcPts val="0"/>
              </a:spcAft>
              <a:buNone/>
            </a:pPr>
            <a:r>
              <a:rPr lang="en-US" sz="2200">
                <a:solidFill>
                  <a:srgbClr val="FFFFFF"/>
                </a:solidFill>
              </a:rPr>
              <a:t>Using promotion in low transaction seasons</a:t>
            </a:r>
            <a:endParaRPr sz="2200">
              <a:solidFill>
                <a:srgbClr val="FFFFFF"/>
              </a:solidFill>
            </a:endParaRPr>
          </a:p>
        </p:txBody>
      </p:sp>
      <p:sp>
        <p:nvSpPr>
          <p:cNvPr id="855" name="Google Shape;855;p18"/>
          <p:cNvSpPr txBox="1"/>
          <p:nvPr/>
        </p:nvSpPr>
        <p:spPr>
          <a:xfrm>
            <a:off x="4193438" y="166400"/>
            <a:ext cx="42279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17F42"/>
                </a:solidFill>
              </a:rPr>
              <a:t>General Recommendations</a:t>
            </a:r>
            <a:endParaRPr b="1"/>
          </a:p>
        </p:txBody>
      </p:sp>
      <p:sp>
        <p:nvSpPr>
          <p:cNvPr id="856" name="Google Shape;856;p18"/>
          <p:cNvSpPr/>
          <p:nvPr/>
        </p:nvSpPr>
        <p:spPr>
          <a:xfrm>
            <a:off x="5558982" y="753006"/>
            <a:ext cx="1074037" cy="83706"/>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57" name="Google Shape;857;p18"/>
          <p:cNvPicPr preferRelativeResize="0"/>
          <p:nvPr/>
        </p:nvPicPr>
        <p:blipFill rotWithShape="1">
          <a:blip r:embed="rId7">
            <a:alphaModFix/>
          </a:blip>
          <a:srcRect/>
          <a:stretch/>
        </p:blipFill>
        <p:spPr>
          <a:xfrm>
            <a:off x="-6" y="-9750"/>
            <a:ext cx="2297637" cy="923400"/>
          </a:xfrm>
          <a:prstGeom prst="rect">
            <a:avLst/>
          </a:prstGeom>
          <a:noFill/>
          <a:ln>
            <a:noFill/>
          </a:ln>
        </p:spPr>
      </p:pic>
      <p:pic>
        <p:nvPicPr>
          <p:cNvPr id="858" name="Google Shape;858;p18"/>
          <p:cNvPicPr preferRelativeResize="0"/>
          <p:nvPr/>
        </p:nvPicPr>
        <p:blipFill>
          <a:blip r:embed="rId8">
            <a:alphaModFix/>
          </a:blip>
          <a:stretch>
            <a:fillRect/>
          </a:stretch>
        </p:blipFill>
        <p:spPr>
          <a:xfrm>
            <a:off x="1481100" y="2258638"/>
            <a:ext cx="2751750" cy="19478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cxnSp>
        <p:nvCxnSpPr>
          <p:cNvPr id="863" name="Google Shape;863;p13"/>
          <p:cNvCxnSpPr>
            <a:stCxn id="864" idx="0"/>
            <a:endCxn id="865" idx="2"/>
          </p:cNvCxnSpPr>
          <p:nvPr/>
        </p:nvCxnSpPr>
        <p:spPr>
          <a:xfrm rot="10800000" flipH="1">
            <a:off x="2667986" y="2226024"/>
            <a:ext cx="6914100" cy="28500"/>
          </a:xfrm>
          <a:prstGeom prst="straightConnector1">
            <a:avLst/>
          </a:prstGeom>
          <a:noFill/>
          <a:ln w="9525" cap="flat" cmpd="sng">
            <a:solidFill>
              <a:srgbClr val="53575A"/>
            </a:solidFill>
            <a:prstDash val="solid"/>
            <a:round/>
            <a:headEnd type="none" w="sm" len="sm"/>
            <a:tailEnd type="none" w="sm" len="sm"/>
          </a:ln>
        </p:spPr>
      </p:cxnSp>
      <p:sp>
        <p:nvSpPr>
          <p:cNvPr id="866" name="Google Shape;866;p13"/>
          <p:cNvSpPr/>
          <p:nvPr/>
        </p:nvSpPr>
        <p:spPr>
          <a:xfrm>
            <a:off x="2538053" y="2146512"/>
            <a:ext cx="216000" cy="216000"/>
          </a:xfrm>
          <a:prstGeom prst="ellipse">
            <a:avLst/>
          </a:prstGeom>
          <a:solidFill>
            <a:srgbClr val="F17F4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7" name="Google Shape;867;p13"/>
          <p:cNvSpPr/>
          <p:nvPr/>
        </p:nvSpPr>
        <p:spPr>
          <a:xfrm>
            <a:off x="5988004" y="2146562"/>
            <a:ext cx="216000" cy="216000"/>
          </a:xfrm>
          <a:prstGeom prst="ellipse">
            <a:avLst/>
          </a:prstGeom>
          <a:solidFill>
            <a:srgbClr val="F17F4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5" name="Google Shape;865;p13"/>
          <p:cNvSpPr/>
          <p:nvPr/>
        </p:nvSpPr>
        <p:spPr>
          <a:xfrm>
            <a:off x="9581980" y="2117912"/>
            <a:ext cx="216000" cy="216000"/>
          </a:xfrm>
          <a:prstGeom prst="ellipse">
            <a:avLst/>
          </a:prstGeom>
          <a:solidFill>
            <a:srgbClr val="F17F4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8" name="Google Shape;868;p13"/>
          <p:cNvSpPr/>
          <p:nvPr/>
        </p:nvSpPr>
        <p:spPr>
          <a:xfrm>
            <a:off x="1713189" y="1365988"/>
            <a:ext cx="1865700" cy="436200"/>
          </a:xfrm>
          <a:prstGeom prst="roundRect">
            <a:avLst>
              <a:gd name="adj" fmla="val 12504"/>
            </a:avLst>
          </a:prstGeom>
          <a:solidFill>
            <a:srgbClr val="F17F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rPr>
              <a:t>External Data</a:t>
            </a:r>
            <a:endParaRPr sz="2000" b="1">
              <a:solidFill>
                <a:schemeClr val="lt1"/>
              </a:solidFill>
            </a:endParaRPr>
          </a:p>
        </p:txBody>
      </p:sp>
      <p:sp>
        <p:nvSpPr>
          <p:cNvPr id="869" name="Google Shape;869;p13"/>
          <p:cNvSpPr/>
          <p:nvPr/>
        </p:nvSpPr>
        <p:spPr>
          <a:xfrm>
            <a:off x="4987036" y="1327513"/>
            <a:ext cx="2410500" cy="436200"/>
          </a:xfrm>
          <a:prstGeom prst="roundRect">
            <a:avLst>
              <a:gd name="adj" fmla="val 12504"/>
            </a:avLst>
          </a:prstGeom>
          <a:solidFill>
            <a:srgbClr val="F17F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rPr>
              <a:t>Survival Analysis</a:t>
            </a:r>
            <a:endParaRPr sz="2000" b="1">
              <a:solidFill>
                <a:schemeClr val="lt1"/>
              </a:solidFill>
            </a:endParaRPr>
          </a:p>
        </p:txBody>
      </p:sp>
      <p:sp>
        <p:nvSpPr>
          <p:cNvPr id="870" name="Google Shape;870;p13"/>
          <p:cNvSpPr/>
          <p:nvPr/>
        </p:nvSpPr>
        <p:spPr>
          <a:xfrm>
            <a:off x="8502725" y="1327525"/>
            <a:ext cx="2543100" cy="436200"/>
          </a:xfrm>
          <a:prstGeom prst="roundRect">
            <a:avLst>
              <a:gd name="adj" fmla="val 12504"/>
            </a:avLst>
          </a:prstGeom>
          <a:solidFill>
            <a:srgbClr val="F17F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rPr>
              <a:t>Financial Concepts</a:t>
            </a:r>
            <a:endParaRPr sz="2000" b="1">
              <a:solidFill>
                <a:schemeClr val="lt1"/>
              </a:solidFill>
            </a:endParaRPr>
          </a:p>
        </p:txBody>
      </p:sp>
      <p:sp>
        <p:nvSpPr>
          <p:cNvPr id="871" name="Google Shape;871;p13"/>
          <p:cNvSpPr/>
          <p:nvPr/>
        </p:nvSpPr>
        <p:spPr>
          <a:xfrm>
            <a:off x="943950" y="3517575"/>
            <a:ext cx="3342300" cy="28455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1600"/>
              </a:spcAft>
              <a:buNone/>
            </a:pPr>
            <a:r>
              <a:rPr lang="en-US" sz="2000">
                <a:solidFill>
                  <a:srgbClr val="434343"/>
                </a:solidFill>
              </a:rPr>
              <a:t>Use more external data, such as crime data, </a:t>
            </a:r>
            <a:r>
              <a:rPr lang="en-US" sz="2000">
                <a:solidFill>
                  <a:srgbClr val="434343"/>
                </a:solidFill>
                <a:highlight>
                  <a:schemeClr val="lt1"/>
                </a:highlight>
              </a:rPr>
              <a:t>Education Levels, Life Quality Standards, Air Pollution, Race and Ethnicity, Employment and Occupation, Available Houses for Rent and Sale.</a:t>
            </a:r>
            <a:endParaRPr sz="2000">
              <a:solidFill>
                <a:srgbClr val="434343"/>
              </a:solidFill>
            </a:endParaRPr>
          </a:p>
        </p:txBody>
      </p:sp>
      <p:sp>
        <p:nvSpPr>
          <p:cNvPr id="872" name="Google Shape;872;p13"/>
          <p:cNvSpPr/>
          <p:nvPr/>
        </p:nvSpPr>
        <p:spPr>
          <a:xfrm>
            <a:off x="4897600" y="3545175"/>
            <a:ext cx="2410500" cy="1077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434343"/>
                </a:solidFill>
              </a:rPr>
              <a:t>Try to implement Cox regression and explore more about Survival Analysis.</a:t>
            </a:r>
            <a:endParaRPr sz="2000">
              <a:solidFill>
                <a:srgbClr val="434343"/>
              </a:solidFill>
              <a:latin typeface="Calibri"/>
              <a:ea typeface="Calibri"/>
              <a:cs typeface="Calibri"/>
              <a:sym typeface="Calibri"/>
            </a:endParaRPr>
          </a:p>
        </p:txBody>
      </p:sp>
      <p:sp>
        <p:nvSpPr>
          <p:cNvPr id="873" name="Google Shape;873;p13"/>
          <p:cNvSpPr/>
          <p:nvPr/>
        </p:nvSpPr>
        <p:spPr>
          <a:xfrm>
            <a:off x="8544950" y="3549375"/>
            <a:ext cx="2543100" cy="1943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434343"/>
                </a:solidFill>
              </a:rPr>
              <a:t>Conduct research to understand financial terms and concepts in variables.</a:t>
            </a:r>
            <a:endParaRPr sz="2000">
              <a:solidFill>
                <a:srgbClr val="434343"/>
              </a:solidFill>
              <a:latin typeface="Calibri"/>
              <a:ea typeface="Calibri"/>
              <a:cs typeface="Calibri"/>
              <a:sym typeface="Calibri"/>
            </a:endParaRPr>
          </a:p>
        </p:txBody>
      </p:sp>
      <p:pic>
        <p:nvPicPr>
          <p:cNvPr id="864" name="Google Shape;864;p13"/>
          <p:cNvPicPr preferRelativeResize="0"/>
          <p:nvPr/>
        </p:nvPicPr>
        <p:blipFill rotWithShape="1">
          <a:blip r:embed="rId3">
            <a:alphaModFix/>
          </a:blip>
          <a:srcRect/>
          <a:stretch/>
        </p:blipFill>
        <p:spPr>
          <a:xfrm>
            <a:off x="2036464" y="2254524"/>
            <a:ext cx="1263043" cy="1263043"/>
          </a:xfrm>
          <a:prstGeom prst="rect">
            <a:avLst/>
          </a:prstGeom>
          <a:noFill/>
          <a:ln>
            <a:noFill/>
          </a:ln>
        </p:spPr>
      </p:pic>
      <p:pic>
        <p:nvPicPr>
          <p:cNvPr id="874" name="Google Shape;874;p13"/>
          <p:cNvPicPr preferRelativeResize="0"/>
          <p:nvPr/>
        </p:nvPicPr>
        <p:blipFill rotWithShape="1">
          <a:blip r:embed="rId4">
            <a:alphaModFix/>
          </a:blip>
          <a:srcRect t="1270" b="-1270"/>
          <a:stretch/>
        </p:blipFill>
        <p:spPr>
          <a:xfrm>
            <a:off x="5628571" y="2466356"/>
            <a:ext cx="975011" cy="975011"/>
          </a:xfrm>
          <a:prstGeom prst="rect">
            <a:avLst/>
          </a:prstGeom>
          <a:noFill/>
          <a:ln>
            <a:noFill/>
          </a:ln>
        </p:spPr>
      </p:pic>
      <p:pic>
        <p:nvPicPr>
          <p:cNvPr id="875" name="Google Shape;875;p13"/>
          <p:cNvPicPr preferRelativeResize="0"/>
          <p:nvPr/>
        </p:nvPicPr>
        <p:blipFill rotWithShape="1">
          <a:blip r:embed="rId5">
            <a:alphaModFix/>
          </a:blip>
          <a:srcRect/>
          <a:stretch/>
        </p:blipFill>
        <p:spPr>
          <a:xfrm>
            <a:off x="9234288" y="2466356"/>
            <a:ext cx="1083022" cy="1083022"/>
          </a:xfrm>
          <a:prstGeom prst="rect">
            <a:avLst/>
          </a:prstGeom>
          <a:noFill/>
          <a:ln>
            <a:noFill/>
          </a:ln>
        </p:spPr>
      </p:pic>
      <p:pic>
        <p:nvPicPr>
          <p:cNvPr id="876" name="Google Shape;876;p13"/>
          <p:cNvPicPr preferRelativeResize="0"/>
          <p:nvPr/>
        </p:nvPicPr>
        <p:blipFill rotWithShape="1">
          <a:blip r:embed="rId6">
            <a:alphaModFix/>
          </a:blip>
          <a:srcRect/>
          <a:stretch/>
        </p:blipFill>
        <p:spPr>
          <a:xfrm>
            <a:off x="-6" y="-9750"/>
            <a:ext cx="2297637" cy="923400"/>
          </a:xfrm>
          <a:prstGeom prst="rect">
            <a:avLst/>
          </a:prstGeom>
          <a:noFill/>
          <a:ln>
            <a:noFill/>
          </a:ln>
        </p:spPr>
      </p:pic>
      <p:sp>
        <p:nvSpPr>
          <p:cNvPr id="877" name="Google Shape;877;p13"/>
          <p:cNvSpPr txBox="1"/>
          <p:nvPr/>
        </p:nvSpPr>
        <p:spPr>
          <a:xfrm>
            <a:off x="5063826" y="221100"/>
            <a:ext cx="20643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17F42"/>
                </a:solidFill>
              </a:rPr>
              <a:t>Future Work</a:t>
            </a:r>
            <a:endParaRPr b="1"/>
          </a:p>
        </p:txBody>
      </p:sp>
      <p:sp>
        <p:nvSpPr>
          <p:cNvPr id="878" name="Google Shape;878;p13"/>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spd="med">
    <p:pu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pic>
        <p:nvPicPr>
          <p:cNvPr id="883" name="Google Shape;883;p26"/>
          <p:cNvPicPr preferRelativeResize="0"/>
          <p:nvPr/>
        </p:nvPicPr>
        <p:blipFill rotWithShape="1">
          <a:blip r:embed="rId3">
            <a:alphaModFix/>
          </a:blip>
          <a:srcRect t="7536" b="7537"/>
          <a:stretch/>
        </p:blipFill>
        <p:spPr>
          <a:xfrm>
            <a:off x="0" y="0"/>
            <a:ext cx="12192000" cy="6858000"/>
          </a:xfrm>
          <a:prstGeom prst="rect">
            <a:avLst/>
          </a:prstGeom>
          <a:noFill/>
          <a:ln>
            <a:noFill/>
          </a:ln>
        </p:spPr>
      </p:pic>
      <p:sp>
        <p:nvSpPr>
          <p:cNvPr id="884" name="Google Shape;884;p26"/>
          <p:cNvSpPr/>
          <p:nvPr/>
        </p:nvSpPr>
        <p:spPr>
          <a:xfrm>
            <a:off x="1864008" y="0"/>
            <a:ext cx="8712968" cy="6858000"/>
          </a:xfrm>
          <a:prstGeom prst="parallelogram">
            <a:avLst>
              <a:gd name="adj" fmla="val 26721"/>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5" name="Google Shape;885;p26"/>
          <p:cNvSpPr txBox="1"/>
          <p:nvPr/>
        </p:nvSpPr>
        <p:spPr>
          <a:xfrm>
            <a:off x="4131360" y="2309971"/>
            <a:ext cx="392928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a:solidFill>
                  <a:srgbClr val="53575A"/>
                </a:solidFill>
                <a:latin typeface="Arial"/>
                <a:ea typeface="Arial"/>
                <a:cs typeface="Arial"/>
                <a:sym typeface="Arial"/>
              </a:rPr>
              <a:t>THANKS</a:t>
            </a:r>
            <a:endParaRPr sz="7200">
              <a:solidFill>
                <a:srgbClr val="53575A"/>
              </a:solidFill>
              <a:latin typeface="Arial"/>
              <a:ea typeface="Arial"/>
              <a:cs typeface="Arial"/>
              <a:sym typeface="Arial"/>
            </a:endParaRPr>
          </a:p>
        </p:txBody>
      </p:sp>
      <p:sp>
        <p:nvSpPr>
          <p:cNvPr id="886" name="Google Shape;886;p26"/>
          <p:cNvSpPr/>
          <p:nvPr/>
        </p:nvSpPr>
        <p:spPr>
          <a:xfrm>
            <a:off x="5172063" y="3582308"/>
            <a:ext cx="1847875" cy="144016"/>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87" name="Google Shape;887;p26"/>
          <p:cNvPicPr preferRelativeResize="0"/>
          <p:nvPr/>
        </p:nvPicPr>
        <p:blipFill rotWithShape="1">
          <a:blip r:embed="rId4">
            <a:alphaModFix/>
          </a:blip>
          <a:srcRect/>
          <a:stretch/>
        </p:blipFill>
        <p:spPr>
          <a:xfrm>
            <a:off x="5609353" y="1336678"/>
            <a:ext cx="973293" cy="97329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g6c25668923_0_386"/>
          <p:cNvPicPr preferRelativeResize="0"/>
          <p:nvPr/>
        </p:nvPicPr>
        <p:blipFill rotWithShape="1">
          <a:blip r:embed="rId3">
            <a:alphaModFix/>
          </a:blip>
          <a:srcRect t="7813" b="7805"/>
          <a:stretch/>
        </p:blipFill>
        <p:spPr>
          <a:xfrm>
            <a:off x="0" y="0"/>
            <a:ext cx="12192000" cy="6858002"/>
          </a:xfrm>
          <a:prstGeom prst="rect">
            <a:avLst/>
          </a:prstGeom>
          <a:noFill/>
          <a:ln>
            <a:noFill/>
          </a:ln>
        </p:spPr>
      </p:pic>
      <p:sp>
        <p:nvSpPr>
          <p:cNvPr id="184" name="Google Shape;184;g6c25668923_0_386"/>
          <p:cNvSpPr/>
          <p:nvPr/>
        </p:nvSpPr>
        <p:spPr>
          <a:xfrm>
            <a:off x="0" y="-41000"/>
            <a:ext cx="12192000" cy="68580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g6c25668923_0_386"/>
          <p:cNvSpPr txBox="1"/>
          <p:nvPr/>
        </p:nvSpPr>
        <p:spPr>
          <a:xfrm>
            <a:off x="4367808" y="513626"/>
            <a:ext cx="1476300" cy="3770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3900"/>
              <a:buFont typeface="Arial"/>
              <a:buNone/>
            </a:pPr>
            <a:r>
              <a:rPr lang="en-US" sz="23900">
                <a:solidFill>
                  <a:srgbClr val="F17F42"/>
                </a:solidFill>
              </a:rPr>
              <a:t>2</a:t>
            </a:r>
            <a:endParaRPr sz="23900" b="0" i="0" u="none" strike="noStrike" cap="none">
              <a:solidFill>
                <a:srgbClr val="F17F42"/>
              </a:solidFill>
              <a:latin typeface="Arial"/>
              <a:ea typeface="Arial"/>
              <a:cs typeface="Arial"/>
              <a:sym typeface="Arial"/>
            </a:endParaRPr>
          </a:p>
        </p:txBody>
      </p:sp>
      <p:sp>
        <p:nvSpPr>
          <p:cNvPr id="186" name="Google Shape;186;g6c25668923_0_386"/>
          <p:cNvSpPr/>
          <p:nvPr/>
        </p:nvSpPr>
        <p:spPr>
          <a:xfrm>
            <a:off x="6528048" y="2499742"/>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g6c25668923_0_386"/>
          <p:cNvSpPr txBox="1"/>
          <p:nvPr/>
        </p:nvSpPr>
        <p:spPr>
          <a:xfrm>
            <a:off x="6628925" y="2549625"/>
            <a:ext cx="54837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Data Preprocessing</a:t>
            </a:r>
            <a:endParaRPr sz="1400" b="0" i="0" u="none" strike="noStrike" cap="none">
              <a:solidFill>
                <a:srgbClr val="000000"/>
              </a:solidFill>
              <a:latin typeface="Arial"/>
              <a:ea typeface="Arial"/>
              <a:cs typeface="Arial"/>
              <a:sym typeface="Arial"/>
            </a:endParaRPr>
          </a:p>
        </p:txBody>
      </p:sp>
      <p:sp>
        <p:nvSpPr>
          <p:cNvPr id="188" name="Google Shape;188;g6c25668923_0_386"/>
          <p:cNvSpPr/>
          <p:nvPr/>
        </p:nvSpPr>
        <p:spPr>
          <a:xfrm>
            <a:off x="6528048" y="3488803"/>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g6c25668923_0_386"/>
          <p:cNvSpPr txBox="1"/>
          <p:nvPr/>
        </p:nvSpPr>
        <p:spPr>
          <a:xfrm>
            <a:off x="6628875" y="3538675"/>
            <a:ext cx="54837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Exploratory Data Analysis</a:t>
            </a:r>
            <a:endParaRPr sz="1400" b="0" i="0" u="none" strike="noStrike" cap="none">
              <a:solidFill>
                <a:srgbClr val="000000"/>
              </a:solidFill>
              <a:latin typeface="Arial"/>
              <a:ea typeface="Arial"/>
              <a:cs typeface="Arial"/>
              <a:sym typeface="Arial"/>
            </a:endParaRPr>
          </a:p>
        </p:txBody>
      </p:sp>
      <p:sp>
        <p:nvSpPr>
          <p:cNvPr id="190" name="Google Shape;190;g6c25668923_0_386"/>
          <p:cNvSpPr/>
          <p:nvPr/>
        </p:nvSpPr>
        <p:spPr>
          <a:xfrm>
            <a:off x="6528048" y="4477864"/>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6c25668923_0_386"/>
          <p:cNvSpPr txBox="1"/>
          <p:nvPr/>
        </p:nvSpPr>
        <p:spPr>
          <a:xfrm>
            <a:off x="6628924" y="4527750"/>
            <a:ext cx="2907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Data Modeling</a:t>
            </a:r>
            <a:endParaRPr sz="1400" b="0" i="0" u="none" strike="noStrike" cap="none">
              <a:solidFill>
                <a:srgbClr val="000000"/>
              </a:solidFill>
              <a:latin typeface="Arial"/>
              <a:ea typeface="Arial"/>
              <a:cs typeface="Arial"/>
              <a:sym typeface="Arial"/>
            </a:endParaRPr>
          </a:p>
        </p:txBody>
      </p:sp>
      <p:sp>
        <p:nvSpPr>
          <p:cNvPr id="192" name="Google Shape;192;g6c25668923_0_386"/>
          <p:cNvSpPr txBox="1"/>
          <p:nvPr/>
        </p:nvSpPr>
        <p:spPr>
          <a:xfrm>
            <a:off x="5648411" y="2495050"/>
            <a:ext cx="8952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a:solidFill>
                  <a:srgbClr val="F17F42"/>
                </a:solidFill>
              </a:rPr>
              <a:t>nd</a:t>
            </a:r>
            <a:endParaRPr sz="4800" b="0" i="0" u="none" strike="noStrike" cap="none">
              <a:solidFill>
                <a:srgbClr val="F17F42"/>
              </a:solidFill>
              <a:latin typeface="Arial"/>
              <a:ea typeface="Arial"/>
              <a:cs typeface="Arial"/>
              <a:sym typeface="Arial"/>
            </a:endParaRPr>
          </a:p>
        </p:txBody>
      </p:sp>
      <p:sp>
        <p:nvSpPr>
          <p:cNvPr id="193" name="Google Shape;193;g6c25668923_0_386"/>
          <p:cNvSpPr/>
          <p:nvPr/>
        </p:nvSpPr>
        <p:spPr>
          <a:xfrm>
            <a:off x="6538773" y="5369689"/>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a:solidFill>
                  <a:schemeClr val="lt1"/>
                </a:solidFill>
              </a:rPr>
              <a:t>Recommendations</a:t>
            </a:r>
            <a:endParaRPr sz="1800">
              <a:solidFill>
                <a:schemeClr val="lt1"/>
              </a:solidFill>
              <a:latin typeface="Calibri"/>
              <a:ea typeface="Calibri"/>
              <a:cs typeface="Calibri"/>
              <a:sym typeface="Calibri"/>
            </a:endParaRPr>
          </a:p>
        </p:txBody>
      </p:sp>
      <p:sp>
        <p:nvSpPr>
          <p:cNvPr id="194" name="Google Shape;194;g6c25668923_0_386"/>
          <p:cNvSpPr/>
          <p:nvPr/>
        </p:nvSpPr>
        <p:spPr>
          <a:xfrm>
            <a:off x="6528048" y="521627"/>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a:solidFill>
                  <a:schemeClr val="lt1"/>
                </a:solidFill>
              </a:rPr>
              <a:t>Executive Summary</a:t>
            </a:r>
            <a:endParaRPr sz="1800">
              <a:solidFill>
                <a:schemeClr val="lt1"/>
              </a:solidFill>
              <a:latin typeface="Calibri"/>
              <a:ea typeface="Calibri"/>
              <a:cs typeface="Calibri"/>
              <a:sym typeface="Calibri"/>
            </a:endParaRPr>
          </a:p>
        </p:txBody>
      </p:sp>
      <p:sp>
        <p:nvSpPr>
          <p:cNvPr id="195" name="Google Shape;195;g6c25668923_0_386"/>
          <p:cNvSpPr/>
          <p:nvPr/>
        </p:nvSpPr>
        <p:spPr>
          <a:xfrm>
            <a:off x="6528050" y="1510687"/>
            <a:ext cx="5664000" cy="576000"/>
          </a:xfrm>
          <a:prstGeom prst="rect">
            <a:avLst/>
          </a:prstGeom>
          <a:solidFill>
            <a:srgbClr val="F17F42"/>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Arial"/>
              <a:buNone/>
            </a:pPr>
            <a:r>
              <a:rPr lang="en-US" sz="2400">
                <a:solidFill>
                  <a:schemeClr val="lt1"/>
                </a:solidFill>
              </a:rPr>
              <a:t>Data Overview</a:t>
            </a:r>
            <a:endParaRPr sz="18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lt1"/>
              </a:solidFill>
              <a:latin typeface="Calibri"/>
              <a:ea typeface="Calibri"/>
              <a:cs typeface="Calibri"/>
              <a:sym typeface="Calibri"/>
            </a:endParaRPr>
          </a:p>
        </p:txBody>
      </p:sp>
      <p:pic>
        <p:nvPicPr>
          <p:cNvPr id="196" name="Google Shape;196;g6c25668923_0_386"/>
          <p:cNvPicPr preferRelativeResize="0"/>
          <p:nvPr/>
        </p:nvPicPr>
        <p:blipFill rotWithShape="1">
          <a:blip r:embed="rId4">
            <a:alphaModFix/>
          </a:blip>
          <a:srcRect/>
          <a:stretch/>
        </p:blipFill>
        <p:spPr>
          <a:xfrm>
            <a:off x="-6" y="-85950"/>
            <a:ext cx="2297637" cy="923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2"/>
          <p:cNvSpPr/>
          <p:nvPr/>
        </p:nvSpPr>
        <p:spPr>
          <a:xfrm>
            <a:off x="907075" y="2065050"/>
            <a:ext cx="2520300" cy="33843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22"/>
          <p:cNvSpPr/>
          <p:nvPr/>
        </p:nvSpPr>
        <p:spPr>
          <a:xfrm>
            <a:off x="3571528" y="2785120"/>
            <a:ext cx="2520300" cy="3384300"/>
          </a:xfrm>
          <a:prstGeom prst="rect">
            <a:avLst/>
          </a:prstGeom>
          <a:solidFill>
            <a:srgbClr val="F17F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22"/>
          <p:cNvSpPr/>
          <p:nvPr/>
        </p:nvSpPr>
        <p:spPr>
          <a:xfrm>
            <a:off x="6235825" y="2353075"/>
            <a:ext cx="2830500" cy="346920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22"/>
          <p:cNvSpPr/>
          <p:nvPr/>
        </p:nvSpPr>
        <p:spPr>
          <a:xfrm>
            <a:off x="9281120" y="1921024"/>
            <a:ext cx="2520300" cy="3384300"/>
          </a:xfrm>
          <a:prstGeom prst="rect">
            <a:avLst/>
          </a:prstGeom>
          <a:solidFill>
            <a:srgbClr val="F17F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endParaRPr>
          </a:p>
        </p:txBody>
      </p:sp>
      <p:sp>
        <p:nvSpPr>
          <p:cNvPr id="205" name="Google Shape;205;p22"/>
          <p:cNvSpPr txBox="1"/>
          <p:nvPr/>
        </p:nvSpPr>
        <p:spPr>
          <a:xfrm>
            <a:off x="4111250" y="2837275"/>
            <a:ext cx="13716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rPr>
              <a:t>OFFER</a:t>
            </a:r>
            <a:endParaRPr/>
          </a:p>
        </p:txBody>
      </p:sp>
      <p:sp>
        <p:nvSpPr>
          <p:cNvPr id="206" name="Google Shape;206;p22"/>
          <p:cNvSpPr/>
          <p:nvPr/>
        </p:nvSpPr>
        <p:spPr>
          <a:xfrm>
            <a:off x="3423250" y="3352800"/>
            <a:ext cx="2668500" cy="1815900"/>
          </a:xfrm>
          <a:prstGeom prst="rect">
            <a:avLst/>
          </a:prstGeom>
          <a:noFill/>
          <a:ln>
            <a:noFill/>
          </a:ln>
        </p:spPr>
        <p:txBody>
          <a:bodyPr spcFirstLastPara="1" wrap="square" lIns="91425" tIns="45700" rIns="91425" bIns="45700" anchor="t" anchorCtr="0">
            <a:spAutoFit/>
          </a:bodyPr>
          <a:lstStyle/>
          <a:p>
            <a:pPr marL="457200" lvl="0" indent="-342900" algn="l" rtl="0">
              <a:lnSpc>
                <a:spcPct val="115000"/>
              </a:lnSpc>
              <a:spcBef>
                <a:spcPts val="0"/>
              </a:spcBef>
              <a:spcAft>
                <a:spcPts val="0"/>
              </a:spcAft>
              <a:buClr>
                <a:srgbClr val="FFFFFF"/>
              </a:buClr>
              <a:buSzPts val="1800"/>
              <a:buFont typeface="Noto Sans Symbols"/>
              <a:buChar char="●"/>
            </a:pPr>
            <a:r>
              <a:rPr lang="en-US" sz="1800">
                <a:solidFill>
                  <a:srgbClr val="FFFFFF"/>
                </a:solidFill>
              </a:rPr>
              <a:t>31852 rows, 42 columns</a:t>
            </a:r>
            <a:endParaRPr sz="1800">
              <a:solidFill>
                <a:srgbClr val="FFFFFF"/>
              </a:solidFill>
            </a:endParaRPr>
          </a:p>
          <a:p>
            <a:pPr marL="457200" lvl="0" indent="-342900" algn="l" rtl="0">
              <a:lnSpc>
                <a:spcPct val="115000"/>
              </a:lnSpc>
              <a:spcBef>
                <a:spcPts val="1600"/>
              </a:spcBef>
              <a:spcAft>
                <a:spcPts val="1600"/>
              </a:spcAft>
              <a:buClr>
                <a:srgbClr val="FFFFFF"/>
              </a:buClr>
              <a:buSzPts val="1800"/>
              <a:buFont typeface="Noto Sans Symbols"/>
              <a:buChar char="●"/>
            </a:pPr>
            <a:r>
              <a:rPr lang="en-US" sz="1800">
                <a:solidFill>
                  <a:srgbClr val="FFFFFF"/>
                </a:solidFill>
              </a:rPr>
              <a:t>2895 unique listing IDs</a:t>
            </a:r>
            <a:endParaRPr sz="1800">
              <a:solidFill>
                <a:srgbClr val="FFFFFF"/>
              </a:solidFill>
            </a:endParaRPr>
          </a:p>
        </p:txBody>
      </p:sp>
      <p:sp>
        <p:nvSpPr>
          <p:cNvPr id="207" name="Google Shape;207;p22"/>
          <p:cNvSpPr txBox="1"/>
          <p:nvPr/>
        </p:nvSpPr>
        <p:spPr>
          <a:xfrm>
            <a:off x="7000664" y="2382713"/>
            <a:ext cx="13716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434343"/>
                </a:solidFill>
              </a:rPr>
              <a:t>LISTING</a:t>
            </a:r>
            <a:endParaRPr sz="2400">
              <a:solidFill>
                <a:srgbClr val="434343"/>
              </a:solidFill>
            </a:endParaRPr>
          </a:p>
        </p:txBody>
      </p:sp>
      <p:sp>
        <p:nvSpPr>
          <p:cNvPr id="208" name="Google Shape;208;p22"/>
          <p:cNvSpPr/>
          <p:nvPr/>
        </p:nvSpPr>
        <p:spPr>
          <a:xfrm>
            <a:off x="6166725" y="2896313"/>
            <a:ext cx="2975700" cy="2849700"/>
          </a:xfrm>
          <a:prstGeom prst="rect">
            <a:avLst/>
          </a:prstGeom>
          <a:noFill/>
          <a:ln>
            <a:noFill/>
          </a:ln>
        </p:spPr>
        <p:txBody>
          <a:bodyPr spcFirstLastPara="1" wrap="square" lIns="91425" tIns="45700" rIns="91425" bIns="45700" anchor="t" anchorCtr="0">
            <a:spAutoFit/>
          </a:bodyPr>
          <a:lstStyle/>
          <a:p>
            <a:pPr marL="457200" lvl="0" indent="-342900" algn="l" rtl="0">
              <a:lnSpc>
                <a:spcPct val="115000"/>
              </a:lnSpc>
              <a:spcBef>
                <a:spcPts val="0"/>
              </a:spcBef>
              <a:spcAft>
                <a:spcPts val="0"/>
              </a:spcAft>
              <a:buClr>
                <a:srgbClr val="434343"/>
              </a:buClr>
              <a:buSzPts val="1800"/>
              <a:buChar char="●"/>
            </a:pPr>
            <a:r>
              <a:rPr lang="en-US" sz="1800">
                <a:solidFill>
                  <a:srgbClr val="434343"/>
                </a:solidFill>
              </a:rPr>
              <a:t>14344 unique listings IDs</a:t>
            </a:r>
            <a:endParaRPr sz="1800">
              <a:solidFill>
                <a:srgbClr val="434343"/>
              </a:solidFill>
            </a:endParaRPr>
          </a:p>
          <a:p>
            <a:pPr marL="457200" lvl="0" indent="-342900" algn="l" rtl="0">
              <a:lnSpc>
                <a:spcPct val="115000"/>
              </a:lnSpc>
              <a:spcBef>
                <a:spcPts val="0"/>
              </a:spcBef>
              <a:spcAft>
                <a:spcPts val="0"/>
              </a:spcAft>
              <a:buClr>
                <a:srgbClr val="434343"/>
              </a:buClr>
              <a:buSzPts val="1800"/>
              <a:buChar char="●"/>
            </a:pPr>
            <a:r>
              <a:rPr lang="en-US" sz="1800">
                <a:solidFill>
                  <a:srgbClr val="434343"/>
                </a:solidFill>
              </a:rPr>
              <a:t>7403 unique listings has initial publish date </a:t>
            </a:r>
            <a:endParaRPr sz="1800">
              <a:solidFill>
                <a:srgbClr val="434343"/>
              </a:solidFill>
            </a:endParaRPr>
          </a:p>
          <a:p>
            <a:pPr marL="457200" lvl="0" indent="-342900" algn="l" rtl="0">
              <a:lnSpc>
                <a:spcPct val="115000"/>
              </a:lnSpc>
              <a:spcBef>
                <a:spcPts val="0"/>
              </a:spcBef>
              <a:spcAft>
                <a:spcPts val="0"/>
              </a:spcAft>
              <a:buClr>
                <a:srgbClr val="434343"/>
              </a:buClr>
              <a:buSzPts val="1800"/>
              <a:buChar char="●"/>
            </a:pPr>
            <a:r>
              <a:rPr lang="en-US" sz="1800">
                <a:solidFill>
                  <a:srgbClr val="434343"/>
                </a:solidFill>
              </a:rPr>
              <a:t>3234 unique listings have offer(s) (including transaction offer_id=-99(‘Buy it now’))</a:t>
            </a:r>
            <a:endParaRPr sz="1800">
              <a:solidFill>
                <a:srgbClr val="434343"/>
              </a:solidFill>
            </a:endParaRPr>
          </a:p>
        </p:txBody>
      </p:sp>
      <p:pic>
        <p:nvPicPr>
          <p:cNvPr id="209" name="Google Shape;209;p22"/>
          <p:cNvPicPr preferRelativeResize="0"/>
          <p:nvPr/>
        </p:nvPicPr>
        <p:blipFill rotWithShape="1">
          <a:blip r:embed="rId3">
            <a:alphaModFix/>
          </a:blip>
          <a:srcRect r="50733" b="63238"/>
          <a:stretch/>
        </p:blipFill>
        <p:spPr>
          <a:xfrm>
            <a:off x="1650350" y="1276100"/>
            <a:ext cx="916393" cy="788951"/>
          </a:xfrm>
          <a:prstGeom prst="rect">
            <a:avLst/>
          </a:prstGeom>
          <a:noFill/>
          <a:ln>
            <a:noFill/>
          </a:ln>
        </p:spPr>
      </p:pic>
      <p:pic>
        <p:nvPicPr>
          <p:cNvPr id="210" name="Google Shape;210;p22"/>
          <p:cNvPicPr preferRelativeResize="0"/>
          <p:nvPr/>
        </p:nvPicPr>
        <p:blipFill rotWithShape="1">
          <a:blip r:embed="rId4">
            <a:alphaModFix/>
          </a:blip>
          <a:srcRect r="48788" b="62371"/>
          <a:stretch/>
        </p:blipFill>
        <p:spPr>
          <a:xfrm>
            <a:off x="4237302" y="1988488"/>
            <a:ext cx="916400" cy="776937"/>
          </a:xfrm>
          <a:prstGeom prst="rect">
            <a:avLst/>
          </a:prstGeom>
          <a:noFill/>
          <a:ln>
            <a:noFill/>
          </a:ln>
        </p:spPr>
      </p:pic>
      <p:sp>
        <p:nvSpPr>
          <p:cNvPr id="211" name="Google Shape;211;p22"/>
          <p:cNvSpPr txBox="1"/>
          <p:nvPr/>
        </p:nvSpPr>
        <p:spPr>
          <a:xfrm>
            <a:off x="900901" y="2101575"/>
            <a:ext cx="2520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434343"/>
                </a:solidFill>
                <a:latin typeface="Arial"/>
                <a:ea typeface="Arial"/>
                <a:cs typeface="Arial"/>
                <a:sym typeface="Arial"/>
              </a:rPr>
              <a:t>T</a:t>
            </a:r>
            <a:r>
              <a:rPr lang="en-US" sz="2400">
                <a:solidFill>
                  <a:srgbClr val="434343"/>
                </a:solidFill>
              </a:rPr>
              <a:t>RANSACTION</a:t>
            </a:r>
            <a:endParaRPr>
              <a:solidFill>
                <a:srgbClr val="434343"/>
              </a:solidFill>
            </a:endParaRPr>
          </a:p>
        </p:txBody>
      </p:sp>
      <p:sp>
        <p:nvSpPr>
          <p:cNvPr id="212" name="Google Shape;212;p22"/>
          <p:cNvSpPr/>
          <p:nvPr/>
        </p:nvSpPr>
        <p:spPr>
          <a:xfrm>
            <a:off x="912582" y="2599805"/>
            <a:ext cx="2511900" cy="954000"/>
          </a:xfrm>
          <a:prstGeom prst="rect">
            <a:avLst/>
          </a:prstGeom>
          <a:noFill/>
          <a:ln>
            <a:noFill/>
          </a:ln>
        </p:spPr>
        <p:txBody>
          <a:bodyPr spcFirstLastPara="1" wrap="square" lIns="91425" tIns="45700" rIns="91425" bIns="45700" anchor="t" anchorCtr="0">
            <a:spAutoFit/>
          </a:bodyPr>
          <a:lstStyle/>
          <a:p>
            <a:pPr marL="457200" lvl="0" indent="-342900" algn="l" rtl="0">
              <a:lnSpc>
                <a:spcPct val="115000"/>
              </a:lnSpc>
              <a:spcBef>
                <a:spcPts val="0"/>
              </a:spcBef>
              <a:spcAft>
                <a:spcPts val="1600"/>
              </a:spcAft>
              <a:buClr>
                <a:srgbClr val="434343"/>
              </a:buClr>
              <a:buSzPts val="1800"/>
              <a:buFont typeface="Noto Sans Symbols"/>
              <a:buChar char="●"/>
            </a:pPr>
            <a:r>
              <a:rPr lang="en-US" sz="1800">
                <a:solidFill>
                  <a:srgbClr val="434343"/>
                </a:solidFill>
              </a:rPr>
              <a:t>2610 rows, 30 columns</a:t>
            </a:r>
            <a:endParaRPr sz="1800">
              <a:solidFill>
                <a:srgbClr val="434343"/>
              </a:solidFill>
            </a:endParaRPr>
          </a:p>
        </p:txBody>
      </p:sp>
      <p:pic>
        <p:nvPicPr>
          <p:cNvPr id="213" name="Google Shape;213;p22"/>
          <p:cNvPicPr preferRelativeResize="0"/>
          <p:nvPr/>
        </p:nvPicPr>
        <p:blipFill rotWithShape="1">
          <a:blip r:embed="rId5">
            <a:alphaModFix/>
          </a:blip>
          <a:srcRect l="1157" t="2100" r="45207" b="62600"/>
          <a:stretch/>
        </p:blipFill>
        <p:spPr>
          <a:xfrm>
            <a:off x="7145150" y="1581402"/>
            <a:ext cx="916400" cy="771672"/>
          </a:xfrm>
          <a:prstGeom prst="rect">
            <a:avLst/>
          </a:prstGeom>
          <a:noFill/>
          <a:ln>
            <a:noFill/>
          </a:ln>
        </p:spPr>
      </p:pic>
      <p:pic>
        <p:nvPicPr>
          <p:cNvPr id="214" name="Google Shape;214;p22"/>
          <p:cNvPicPr preferRelativeResize="0"/>
          <p:nvPr/>
        </p:nvPicPr>
        <p:blipFill rotWithShape="1">
          <a:blip r:embed="rId6">
            <a:alphaModFix/>
          </a:blip>
          <a:srcRect r="46562" b="64227"/>
          <a:stretch/>
        </p:blipFill>
        <p:spPr>
          <a:xfrm>
            <a:off x="10030550" y="1191597"/>
            <a:ext cx="916400" cy="707829"/>
          </a:xfrm>
          <a:prstGeom prst="rect">
            <a:avLst/>
          </a:prstGeom>
          <a:noFill/>
          <a:ln>
            <a:noFill/>
          </a:ln>
        </p:spPr>
      </p:pic>
      <p:sp>
        <p:nvSpPr>
          <p:cNvPr id="215" name="Google Shape;215;p22"/>
          <p:cNvSpPr txBox="1"/>
          <p:nvPr/>
        </p:nvSpPr>
        <p:spPr>
          <a:xfrm>
            <a:off x="9859640" y="1921025"/>
            <a:ext cx="13716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rPr>
              <a:t>BUYER</a:t>
            </a:r>
            <a:endParaRPr/>
          </a:p>
        </p:txBody>
      </p:sp>
      <p:sp>
        <p:nvSpPr>
          <p:cNvPr id="216" name="Google Shape;216;p22"/>
          <p:cNvSpPr/>
          <p:nvPr/>
        </p:nvSpPr>
        <p:spPr>
          <a:xfrm>
            <a:off x="9204953" y="2527599"/>
            <a:ext cx="2511900" cy="954000"/>
          </a:xfrm>
          <a:prstGeom prst="rect">
            <a:avLst/>
          </a:prstGeom>
          <a:noFill/>
          <a:ln>
            <a:noFill/>
          </a:ln>
        </p:spPr>
        <p:txBody>
          <a:bodyPr spcFirstLastPara="1" wrap="square" lIns="91425" tIns="45700" rIns="91425" bIns="45700" anchor="t" anchorCtr="0">
            <a:spAutoFit/>
          </a:bodyPr>
          <a:lstStyle/>
          <a:p>
            <a:pPr marL="457200" lvl="0" indent="-342900" algn="l" rtl="0">
              <a:lnSpc>
                <a:spcPct val="115000"/>
              </a:lnSpc>
              <a:spcBef>
                <a:spcPts val="0"/>
              </a:spcBef>
              <a:spcAft>
                <a:spcPts val="1600"/>
              </a:spcAft>
              <a:buClr>
                <a:srgbClr val="FFFFFF"/>
              </a:buClr>
              <a:buSzPts val="1800"/>
              <a:buFont typeface="Noto Sans Symbols"/>
              <a:buChar char="●"/>
            </a:pPr>
            <a:r>
              <a:rPr lang="en-US" sz="1800">
                <a:solidFill>
                  <a:srgbClr val="FFFFFF"/>
                </a:solidFill>
              </a:rPr>
              <a:t>1769 rows, 13 columns</a:t>
            </a:r>
            <a:endParaRPr sz="1800">
              <a:solidFill>
                <a:srgbClr val="FFFFFF"/>
              </a:solidFill>
            </a:endParaRPr>
          </a:p>
        </p:txBody>
      </p:sp>
      <p:sp>
        <p:nvSpPr>
          <p:cNvPr id="217" name="Google Shape;217;p22"/>
          <p:cNvSpPr txBox="1"/>
          <p:nvPr/>
        </p:nvSpPr>
        <p:spPr>
          <a:xfrm>
            <a:off x="4933050" y="291300"/>
            <a:ext cx="23259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17F42"/>
                </a:solidFill>
              </a:rPr>
              <a:t>Data Overview</a:t>
            </a:r>
            <a:endParaRPr b="1"/>
          </a:p>
        </p:txBody>
      </p:sp>
      <p:sp>
        <p:nvSpPr>
          <p:cNvPr id="218" name="Google Shape;218;p22"/>
          <p:cNvSpPr/>
          <p:nvPr/>
        </p:nvSpPr>
        <p:spPr>
          <a:xfrm>
            <a:off x="5558982" y="753006"/>
            <a:ext cx="1074037" cy="83706"/>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9" name="Google Shape;219;p22"/>
          <p:cNvPicPr preferRelativeResize="0"/>
          <p:nvPr/>
        </p:nvPicPr>
        <p:blipFill rotWithShape="1">
          <a:blip r:embed="rId7">
            <a:alphaModFix/>
          </a:blip>
          <a:srcRect/>
          <a:stretch/>
        </p:blipFill>
        <p:spPr>
          <a:xfrm>
            <a:off x="-6" y="-85950"/>
            <a:ext cx="2297637" cy="923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g6c25668923_0_1181"/>
          <p:cNvPicPr preferRelativeResize="0"/>
          <p:nvPr/>
        </p:nvPicPr>
        <p:blipFill>
          <a:blip r:embed="rId3">
            <a:alphaModFix/>
          </a:blip>
          <a:stretch>
            <a:fillRect/>
          </a:stretch>
        </p:blipFill>
        <p:spPr>
          <a:xfrm>
            <a:off x="2220326" y="1108400"/>
            <a:ext cx="7751300" cy="5329025"/>
          </a:xfrm>
          <a:prstGeom prst="rect">
            <a:avLst/>
          </a:prstGeom>
          <a:noFill/>
          <a:ln>
            <a:noFill/>
          </a:ln>
        </p:spPr>
      </p:pic>
      <p:sp>
        <p:nvSpPr>
          <p:cNvPr id="226" name="Google Shape;226;g6c25668923_0_1181"/>
          <p:cNvSpPr txBox="1"/>
          <p:nvPr/>
        </p:nvSpPr>
        <p:spPr>
          <a:xfrm>
            <a:off x="4287903" y="291300"/>
            <a:ext cx="36162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F17F42"/>
                </a:solidFill>
              </a:rPr>
              <a:t>Relationship Diagram</a:t>
            </a:r>
            <a:endParaRPr b="1"/>
          </a:p>
        </p:txBody>
      </p:sp>
      <p:sp>
        <p:nvSpPr>
          <p:cNvPr id="227" name="Google Shape;227;g6c25668923_0_1181"/>
          <p:cNvSpPr/>
          <p:nvPr/>
        </p:nvSpPr>
        <p:spPr>
          <a:xfrm>
            <a:off x="5558982" y="753006"/>
            <a:ext cx="1074000" cy="83700"/>
          </a:xfrm>
          <a:prstGeom prst="rect">
            <a:avLst/>
          </a:prstGeom>
          <a:solidFill>
            <a:srgbClr val="5357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8" name="Google Shape;228;g6c25668923_0_1181"/>
          <p:cNvPicPr preferRelativeResize="0"/>
          <p:nvPr/>
        </p:nvPicPr>
        <p:blipFill rotWithShape="1">
          <a:blip r:embed="rId4">
            <a:alphaModFix/>
          </a:blip>
          <a:srcRect/>
          <a:stretch/>
        </p:blipFill>
        <p:spPr>
          <a:xfrm>
            <a:off x="-6" y="-85950"/>
            <a:ext cx="2297637" cy="923400"/>
          </a:xfrm>
          <a:prstGeom prst="rect">
            <a:avLst/>
          </a:prstGeom>
          <a:noFill/>
          <a:ln>
            <a:noFill/>
          </a:ln>
        </p:spPr>
      </p:pic>
      <p:pic>
        <p:nvPicPr>
          <p:cNvPr id="229" name="Google Shape;229;g6c25668923_0_1181"/>
          <p:cNvPicPr preferRelativeResize="0"/>
          <p:nvPr/>
        </p:nvPicPr>
        <p:blipFill>
          <a:blip r:embed="rId5">
            <a:alphaModFix/>
          </a:blip>
          <a:stretch>
            <a:fillRect/>
          </a:stretch>
        </p:blipFill>
        <p:spPr>
          <a:xfrm>
            <a:off x="10276426" y="4942425"/>
            <a:ext cx="1915574" cy="19155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g6c25668923_0_828"/>
          <p:cNvPicPr preferRelativeResize="0"/>
          <p:nvPr/>
        </p:nvPicPr>
        <p:blipFill rotWithShape="1">
          <a:blip r:embed="rId3">
            <a:alphaModFix/>
          </a:blip>
          <a:srcRect t="7813" b="7805"/>
          <a:stretch/>
        </p:blipFill>
        <p:spPr>
          <a:xfrm>
            <a:off x="0" y="-36675"/>
            <a:ext cx="12192000" cy="6858002"/>
          </a:xfrm>
          <a:prstGeom prst="rect">
            <a:avLst/>
          </a:prstGeom>
          <a:noFill/>
          <a:ln>
            <a:noFill/>
          </a:ln>
        </p:spPr>
      </p:pic>
      <p:sp>
        <p:nvSpPr>
          <p:cNvPr id="235" name="Google Shape;235;g6c25668923_0_828"/>
          <p:cNvSpPr/>
          <p:nvPr/>
        </p:nvSpPr>
        <p:spPr>
          <a:xfrm>
            <a:off x="0" y="0"/>
            <a:ext cx="12192000" cy="68580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g6c25668923_0_828"/>
          <p:cNvSpPr txBox="1"/>
          <p:nvPr/>
        </p:nvSpPr>
        <p:spPr>
          <a:xfrm>
            <a:off x="4367808" y="513626"/>
            <a:ext cx="1476300" cy="3770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3900"/>
              <a:buFont typeface="Arial"/>
              <a:buNone/>
            </a:pPr>
            <a:r>
              <a:rPr lang="en-US" sz="23900">
                <a:solidFill>
                  <a:srgbClr val="F17F42"/>
                </a:solidFill>
              </a:rPr>
              <a:t>3</a:t>
            </a:r>
            <a:endParaRPr sz="23900" b="0" i="0" u="none" strike="noStrike" cap="none">
              <a:solidFill>
                <a:srgbClr val="F17F42"/>
              </a:solidFill>
              <a:latin typeface="Arial"/>
              <a:ea typeface="Arial"/>
              <a:cs typeface="Arial"/>
              <a:sym typeface="Arial"/>
            </a:endParaRPr>
          </a:p>
        </p:txBody>
      </p:sp>
      <p:sp>
        <p:nvSpPr>
          <p:cNvPr id="237" name="Google Shape;237;g6c25668923_0_828"/>
          <p:cNvSpPr/>
          <p:nvPr/>
        </p:nvSpPr>
        <p:spPr>
          <a:xfrm>
            <a:off x="6528048" y="2575942"/>
            <a:ext cx="5664000" cy="576000"/>
          </a:xfrm>
          <a:prstGeom prst="rect">
            <a:avLst/>
          </a:prstGeom>
          <a:solidFill>
            <a:srgbClr val="F17F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g6c25668923_0_828"/>
          <p:cNvSpPr txBox="1"/>
          <p:nvPr/>
        </p:nvSpPr>
        <p:spPr>
          <a:xfrm>
            <a:off x="6571825" y="2633100"/>
            <a:ext cx="5576400" cy="461700"/>
          </a:xfrm>
          <a:prstGeom prst="rect">
            <a:avLst/>
          </a:prstGeom>
          <a:solidFill>
            <a:srgbClr val="F17F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Data Preprocessing</a:t>
            </a:r>
            <a:endParaRPr sz="1400" b="0" i="0" u="none" strike="noStrike" cap="none">
              <a:solidFill>
                <a:srgbClr val="000000"/>
              </a:solidFill>
              <a:latin typeface="Arial"/>
              <a:ea typeface="Arial"/>
              <a:cs typeface="Arial"/>
              <a:sym typeface="Arial"/>
            </a:endParaRPr>
          </a:p>
        </p:txBody>
      </p:sp>
      <p:sp>
        <p:nvSpPr>
          <p:cNvPr id="239" name="Google Shape;239;g6c25668923_0_828"/>
          <p:cNvSpPr/>
          <p:nvPr/>
        </p:nvSpPr>
        <p:spPr>
          <a:xfrm>
            <a:off x="6528023" y="597853"/>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Arial"/>
              <a:buNone/>
            </a:pPr>
            <a:r>
              <a:rPr lang="en-US" sz="2400">
                <a:solidFill>
                  <a:schemeClr val="lt1"/>
                </a:solidFill>
              </a:rPr>
              <a:t>Executive Summary</a:t>
            </a:r>
            <a:endParaRPr sz="1800" b="0" i="0" u="none" strike="noStrike" cap="none">
              <a:solidFill>
                <a:schemeClr val="lt1"/>
              </a:solidFill>
              <a:latin typeface="Calibri"/>
              <a:ea typeface="Calibri"/>
              <a:cs typeface="Calibri"/>
              <a:sym typeface="Calibri"/>
            </a:endParaRPr>
          </a:p>
        </p:txBody>
      </p:sp>
      <p:sp>
        <p:nvSpPr>
          <p:cNvPr id="240" name="Google Shape;240;g6c25668923_0_828"/>
          <p:cNvSpPr/>
          <p:nvPr/>
        </p:nvSpPr>
        <p:spPr>
          <a:xfrm>
            <a:off x="6528048" y="4554064"/>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1" name="Google Shape;241;g6c25668923_0_828"/>
          <p:cNvSpPr txBox="1"/>
          <p:nvPr/>
        </p:nvSpPr>
        <p:spPr>
          <a:xfrm>
            <a:off x="6519524" y="4618475"/>
            <a:ext cx="2907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Data Modeling</a:t>
            </a:r>
            <a:endParaRPr sz="1400" b="0" i="0" u="none" strike="noStrike" cap="none">
              <a:solidFill>
                <a:srgbClr val="000000"/>
              </a:solidFill>
              <a:latin typeface="Arial"/>
              <a:ea typeface="Arial"/>
              <a:cs typeface="Arial"/>
              <a:sym typeface="Arial"/>
            </a:endParaRPr>
          </a:p>
        </p:txBody>
      </p:sp>
      <p:sp>
        <p:nvSpPr>
          <p:cNvPr id="242" name="Google Shape;242;g6c25668923_0_828"/>
          <p:cNvSpPr txBox="1"/>
          <p:nvPr/>
        </p:nvSpPr>
        <p:spPr>
          <a:xfrm>
            <a:off x="5753020" y="2972491"/>
            <a:ext cx="7665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a:solidFill>
                  <a:srgbClr val="F17F42"/>
                </a:solidFill>
              </a:rPr>
              <a:t>rd</a:t>
            </a:r>
            <a:endParaRPr sz="4800" b="0" i="0" u="none" strike="noStrike" cap="none">
              <a:solidFill>
                <a:srgbClr val="F17F42"/>
              </a:solidFill>
              <a:latin typeface="Arial"/>
              <a:ea typeface="Arial"/>
              <a:cs typeface="Arial"/>
              <a:sym typeface="Arial"/>
            </a:endParaRPr>
          </a:p>
        </p:txBody>
      </p:sp>
      <p:sp>
        <p:nvSpPr>
          <p:cNvPr id="243" name="Google Shape;243;g6c25668923_0_828"/>
          <p:cNvSpPr/>
          <p:nvPr/>
        </p:nvSpPr>
        <p:spPr>
          <a:xfrm>
            <a:off x="6528023" y="5464489"/>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a:solidFill>
                  <a:schemeClr val="lt1"/>
                </a:solidFill>
              </a:rPr>
              <a:t>Recommendations</a:t>
            </a:r>
            <a:endParaRPr sz="1800">
              <a:solidFill>
                <a:schemeClr val="lt1"/>
              </a:solidFill>
              <a:latin typeface="Calibri"/>
              <a:ea typeface="Calibri"/>
              <a:cs typeface="Calibri"/>
              <a:sym typeface="Calibri"/>
            </a:endParaRPr>
          </a:p>
        </p:txBody>
      </p:sp>
      <p:sp>
        <p:nvSpPr>
          <p:cNvPr id="244" name="Google Shape;244;g6c25668923_0_828"/>
          <p:cNvSpPr/>
          <p:nvPr/>
        </p:nvSpPr>
        <p:spPr>
          <a:xfrm>
            <a:off x="6528023" y="1586902"/>
            <a:ext cx="5664000" cy="576000"/>
          </a:xfrm>
          <a:prstGeom prst="rect">
            <a:avLst/>
          </a:prstGeom>
          <a:solidFill>
            <a:srgbClr val="7F7F7F">
              <a:alpha val="690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a:solidFill>
                  <a:schemeClr val="lt1"/>
                </a:solidFill>
              </a:rPr>
              <a:t>Data Overview</a:t>
            </a:r>
            <a:endParaRPr sz="1800">
              <a:solidFill>
                <a:schemeClr val="lt1"/>
              </a:solidFill>
              <a:latin typeface="Calibri"/>
              <a:ea typeface="Calibri"/>
              <a:cs typeface="Calibri"/>
              <a:sym typeface="Calibri"/>
            </a:endParaRPr>
          </a:p>
        </p:txBody>
      </p:sp>
      <p:sp>
        <p:nvSpPr>
          <p:cNvPr id="245" name="Google Shape;245;g6c25668923_0_828"/>
          <p:cNvSpPr/>
          <p:nvPr/>
        </p:nvSpPr>
        <p:spPr>
          <a:xfrm>
            <a:off x="6538775" y="3565012"/>
            <a:ext cx="5664000" cy="576000"/>
          </a:xfrm>
          <a:prstGeom prst="rect">
            <a:avLst/>
          </a:prstGeom>
          <a:solidFill>
            <a:srgbClr val="999999"/>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Arial"/>
              <a:buNone/>
            </a:pPr>
            <a:r>
              <a:rPr lang="en-US" sz="2400">
                <a:solidFill>
                  <a:schemeClr val="lt1"/>
                </a:solidFill>
              </a:rPr>
              <a:t>Exploratory Data Analysis</a:t>
            </a:r>
            <a:endParaRPr sz="18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lt1"/>
              </a:solidFill>
              <a:latin typeface="Calibri"/>
              <a:ea typeface="Calibri"/>
              <a:cs typeface="Calibri"/>
              <a:sym typeface="Calibri"/>
            </a:endParaRPr>
          </a:p>
        </p:txBody>
      </p:sp>
      <p:pic>
        <p:nvPicPr>
          <p:cNvPr id="246" name="Google Shape;246;g6c25668923_0_828"/>
          <p:cNvPicPr preferRelativeResize="0"/>
          <p:nvPr/>
        </p:nvPicPr>
        <p:blipFill rotWithShape="1">
          <a:blip r:embed="rId4">
            <a:alphaModFix/>
          </a:blip>
          <a:srcRect/>
          <a:stretch/>
        </p:blipFill>
        <p:spPr>
          <a:xfrm>
            <a:off x="-6" y="-85950"/>
            <a:ext cx="2297637" cy="923400"/>
          </a:xfrm>
          <a:prstGeom prst="rect">
            <a:avLst/>
          </a:prstGeom>
          <a:noFill/>
          <a:ln>
            <a:noFill/>
          </a:ln>
        </p:spPr>
      </p:pic>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2850</Words>
  <Application>Microsoft Macintosh PowerPoint</Application>
  <PresentationFormat>Widescreen</PresentationFormat>
  <Paragraphs>582</Paragraphs>
  <Slides>54</Slides>
  <Notes>54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Noto Sans Symbols</vt:lpstr>
      <vt:lpstr>Arial</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优品PPT</dc:creator>
  <cp:lastModifiedBy>Han Huimin</cp:lastModifiedBy>
  <cp:revision>2</cp:revision>
  <dcterms:created xsi:type="dcterms:W3CDTF">2017-01-18T01:49:11Z</dcterms:created>
  <dcterms:modified xsi:type="dcterms:W3CDTF">2019-12-15T22:29:55Z</dcterms:modified>
</cp:coreProperties>
</file>